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74" r:id="rId5"/>
    <p:sldId id="289" r:id="rId6"/>
    <p:sldId id="286" r:id="rId7"/>
    <p:sldId id="275" r:id="rId8"/>
    <p:sldId id="291" r:id="rId9"/>
    <p:sldId id="307" r:id="rId10"/>
    <p:sldId id="304" r:id="rId11"/>
    <p:sldId id="305" r:id="rId12"/>
    <p:sldId id="297" r:id="rId13"/>
    <p:sldId id="296" r:id="rId14"/>
    <p:sldId id="301" r:id="rId15"/>
    <p:sldId id="306" r:id="rId16"/>
    <p:sldId id="300" r:id="rId17"/>
    <p:sldId id="264" r:id="rId18"/>
    <p:sldId id="261" r:id="rId19"/>
    <p:sldId id="267" r:id="rId20"/>
    <p:sldId id="263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1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9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2722-BB44-A24F-B7E6-39A25BA88A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09F6-6849-5349-B8D9-DD51F567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0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iwantobea.com/apprenticeship/transport-for-london-apprenticeship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theguardian.com/cities/2019/may/14/city-with-a-female-face-how-modern-vienna-was-shaped-by-wome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floneinitiative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brooklyneagle.com/articles/2019/03/08/ulurp-explaine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8 Unisa SBL PPT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0" y="-147487"/>
            <a:ext cx="914125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7319" y="4659923"/>
            <a:ext cx="7772400" cy="8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DelargoDT Bold"/>
                <a:cs typeface="DelargoDT Bold"/>
              </a:rPr>
              <a:t>Hosted by the UNISA Graduate School of Business Leadership </a:t>
            </a:r>
          </a:p>
        </p:txBody>
      </p:sp>
      <p:pic>
        <p:nvPicPr>
          <p:cNvPr id="9" name="Picture 8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083A21B1-97B4-4775-A791-37379E714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5"/>
          <a:stretch/>
        </p:blipFill>
        <p:spPr>
          <a:xfrm>
            <a:off x="-2743" y="-147487"/>
            <a:ext cx="9144000" cy="33039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FFDF1D-3AFE-44F8-8540-4B475F661CFD}"/>
              </a:ext>
            </a:extLst>
          </p:cNvPr>
          <p:cNvSpPr txBox="1">
            <a:spLocks/>
          </p:cNvSpPr>
          <p:nvPr/>
        </p:nvSpPr>
        <p:spPr>
          <a:xfrm>
            <a:off x="411619" y="247387"/>
            <a:ext cx="8289261" cy="1048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DelargoDT Bold"/>
                <a:cs typeface="DelargoDT Bold"/>
              </a:rPr>
              <a:t>2019 Future of the City Centre Symposium</a:t>
            </a:r>
          </a:p>
          <a:p>
            <a:r>
              <a:rPr lang="en-US" sz="3600" b="1" dirty="0">
                <a:solidFill>
                  <a:schemeClr val="bg1"/>
                </a:solidFill>
                <a:latin typeface="DelargoDT Bold"/>
                <a:cs typeface="DelargoDT Bold"/>
              </a:rPr>
              <a:t>10 – 11 September</a:t>
            </a:r>
          </a:p>
          <a:p>
            <a:r>
              <a:rPr lang="en-US" sz="3600" b="1">
                <a:solidFill>
                  <a:schemeClr val="bg1"/>
                </a:solidFill>
                <a:latin typeface="DelargoDT Bold"/>
                <a:cs typeface="DelargoDT Bold"/>
              </a:rPr>
              <a:t>South </a:t>
            </a:r>
            <a:r>
              <a:rPr lang="en-US" sz="3600" b="1" dirty="0">
                <a:solidFill>
                  <a:schemeClr val="bg1"/>
                </a:solidFill>
                <a:latin typeface="DelargoDT Bold"/>
                <a:cs typeface="DelargoDT Bold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131157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00332"/>
            <a:ext cx="7772400" cy="552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Subsidised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housing projects in Tshwane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595223" y="1647647"/>
            <a:ext cx="6219646" cy="283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33984"/>
              </p:ext>
            </p:extLst>
          </p:nvPr>
        </p:nvGraphicFramePr>
        <p:xfrm>
          <a:off x="767750" y="1155938"/>
          <a:ext cx="7461850" cy="4891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3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Hammanskraal</a:t>
                      </a:r>
                      <a:r>
                        <a:rPr lang="en-US" sz="2400" u="none" strike="noStrike" dirty="0">
                          <a:effectLst/>
                        </a:rPr>
                        <a:t> West Ext 2 (Mega - Tshwane North Development)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>
                          <a:effectLst/>
                        </a:rPr>
                        <a:t>Atteridgeville Backyard Rental (Accruals)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 err="1">
                          <a:effectLst/>
                        </a:rPr>
                        <a:t>Thembelihle</a:t>
                      </a:r>
                      <a:r>
                        <a:rPr lang="en-ZA" sz="2400" u="none" strike="noStrike" dirty="0">
                          <a:effectLst/>
                        </a:rPr>
                        <a:t>  Village (social Housing)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u="none" strike="noStrike" dirty="0" err="1">
                          <a:effectLst/>
                        </a:rPr>
                        <a:t>Thorntree</a:t>
                      </a:r>
                      <a:r>
                        <a:rPr lang="en-US" sz="2400" u="none" strike="noStrike" dirty="0">
                          <a:effectLst/>
                        </a:rPr>
                        <a:t> View) </a:t>
                      </a:r>
                      <a:r>
                        <a:rPr lang="en-US" sz="2400" u="none" strike="noStrike" dirty="0" err="1">
                          <a:effectLst/>
                        </a:rPr>
                        <a:t>Soshanguve</a:t>
                      </a:r>
                      <a:r>
                        <a:rPr lang="en-US" sz="2400" u="none" strike="noStrike" dirty="0">
                          <a:effectLst/>
                        </a:rPr>
                        <a:t> South Ext 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 err="1">
                          <a:effectLst/>
                        </a:rPr>
                        <a:t>Soshanguve</a:t>
                      </a:r>
                      <a:r>
                        <a:rPr lang="en-ZA" sz="2400" u="none" strike="noStrike" dirty="0">
                          <a:effectLst/>
                        </a:rPr>
                        <a:t> Block X Ext 1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5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err="1">
                          <a:effectLst/>
                        </a:rPr>
                        <a:t>Winterveldt</a:t>
                      </a:r>
                      <a:r>
                        <a:rPr lang="en-US" sz="2400" u="none" strike="noStrike" dirty="0">
                          <a:effectLst/>
                        </a:rPr>
                        <a:t> 3 Phase 2 (Mega - Tshwane North Development)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>
                          <a:effectLst/>
                        </a:rPr>
                        <a:t>Olievenhoutbosch Ext 27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31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400" u="none" strike="noStrike">
                          <a:effectLst/>
                        </a:rPr>
                        <a:t>Nellmapius Ext 22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3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Hailstorm </a:t>
                      </a:r>
                      <a:r>
                        <a:rPr lang="en-US" sz="2400" u="none" strike="noStrike" dirty="0" err="1">
                          <a:effectLst/>
                        </a:rPr>
                        <a:t>Mamelodi</a:t>
                      </a:r>
                      <a:r>
                        <a:rPr lang="en-US" sz="2400" u="none" strike="noStrike" dirty="0">
                          <a:effectLst/>
                        </a:rPr>
                        <a:t> (Rectification of 1662 </a:t>
                      </a:r>
                      <a:r>
                        <a:rPr lang="en-US" sz="2400" u="none" strike="noStrike" dirty="0" err="1">
                          <a:effectLst/>
                        </a:rPr>
                        <a:t>X3</a:t>
                      </a:r>
                      <a:r>
                        <a:rPr lang="en-US" sz="2400" u="none" strike="noStrike" dirty="0">
                          <a:effectLst/>
                        </a:rPr>
                        <a:t> Houses)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13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Interventions granting women access to 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517584" y="1120415"/>
            <a:ext cx="7970808" cy="413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Women &amp; subsidy beneficiaries satisfied with dwellings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Access to social and economic amenities a challenge – schools, clinics, government offices, post office, libraries, recreation parks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Services found outside their communities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Access to city through local transportation routes – fatalities are high due to location of settlements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Dwellings for disabled provided – design of settlement excludes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Lack of access routes into settlements constrain access to city for disabled including women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High levels of crime constrain access to 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High levels of unemployment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53707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7584" y="626946"/>
            <a:ext cx="7712016" cy="779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Interventions granting women access to city of Tshwane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517584" y="1604513"/>
            <a:ext cx="7539488" cy="312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Transportation routes to city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Location of housing within the city – Lady Selbourne &amp; Danville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Exit roads away from highways (in some instances)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Different forms of transport – buses &amp; taxis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70411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2309" y="626946"/>
            <a:ext cx="7867291" cy="82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Upgrading of informal settlements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- (UISP)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457200" y="1751162"/>
            <a:ext cx="7444595" cy="3419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Objective – health and safety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Community empowerment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Baseline evaluation of informal settlements targeted for upgrading (national survey)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Sample = </a:t>
            </a:r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78 settlements and 3 330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City of Tshwane included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8740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2309" y="626946"/>
            <a:ext cx="7867291" cy="82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Upgrading of informal settlements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- (UISP)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362310" y="1656272"/>
            <a:ext cx="7539486" cy="351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Informality – women’s agency in accessing the 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Land invasions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Illegal connection of power to access benefits of city living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Service delivery protests – access water, sanitation &amp; housing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Illegal occupation of land compels local authority to regularize land tenure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Invasion of municipal land - permission to occupy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234360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2309" y="626946"/>
            <a:ext cx="7867291" cy="82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Upgrading of informal settlements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- (UISP)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586596" y="1931589"/>
            <a:ext cx="7211683" cy="2329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Plot 45 </a:t>
            </a:r>
            <a:r>
              <a:rPr lang="en-Z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Pienaarspoort</a:t>
            </a:r>
            <a:endParaRPr lang="en-ZA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Rethabiseng</a:t>
            </a:r>
            <a:endParaRPr lang="en-ZA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Soshanguve</a:t>
            </a: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KK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Stinkwater</a:t>
            </a:r>
            <a:r>
              <a:rPr lang="en-Z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</a:t>
            </a:r>
            <a:r>
              <a:rPr lang="en-Z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X4</a:t>
            </a:r>
            <a:endParaRPr lang="en-ZA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268588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2309" y="626946"/>
            <a:ext cx="7867291" cy="82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Upgrading of informal settlements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- (UISP) – Access to city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595223" y="1639019"/>
            <a:ext cx="7318599" cy="2984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Access to city – close proximity to 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Connected to transport routes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Transport routes into the city – employment opportunities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Forms of transport – buses &amp; taxis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Availability of trading spaces in city</a:t>
            </a:r>
          </a:p>
        </p:txBody>
      </p:sp>
    </p:spTree>
    <p:extLst>
      <p:ext uri="{BB962C8B-B14F-4D97-AF65-F5344CB8AC3E}">
        <p14:creationId xmlns:p14="http://schemas.microsoft.com/office/powerpoint/2010/main" val="12843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091" y="457200"/>
            <a:ext cx="8188035" cy="663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FUTURE FOR WOMENS ACCESS TO THE 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458985" y="788807"/>
            <a:ext cx="8226030" cy="453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Recommendations to consider for better governance of everyday lived spaces, infrastructure, transport and housing in regards to women’s access to the city: </a:t>
            </a:r>
          </a:p>
          <a:p>
            <a:pPr algn="l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1. Everyday lived spaces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Urban planning should be considerate of the politics of space &amp; heterogeneity of places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Beebeejaun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, 2017)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2. Infrastructure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Mainstreaming a gender perspective throughout the governance cycle and financing, including strategic planning, consultation process, project implementation coordination across levels of government, adequate use of data (OECD, 2019)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121803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-48247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66612"/>
            <a:ext cx="82296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FUTURE FOR WOMEN’S ACCESS TO THE 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457200" y="1363852"/>
            <a:ext cx="8229600" cy="437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3.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Transport (Inclusive Transit-Oriented Development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)</a:t>
            </a:r>
          </a:p>
          <a:p>
            <a:pPr algn="l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Incorporate women, women’s human rights, and gender considerations into planning processes and policy framework.</a:t>
            </a: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Design streets that are safe for all users, with good working environments , intermediate modes, and public transport.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Develop communities by ensuring land-use and transport are well integrated, and deliver a mix of activities and services at the neighbourhood level.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Provide inclusive transport services and vehicle that meet varied trip patterns and needs beyond  the commute.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Enable progress with funding, education and outreach  to achieve inclusive sustainable mobility. (WEDO, 2018)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92797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151504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82296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FUTURE FOR WOMEN’S ACCESS TO THE 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2743" y="1081374"/>
            <a:ext cx="8849532" cy="4920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4. Housing (An approach to city plans for social housing)</a:t>
            </a:r>
          </a:p>
          <a:p>
            <a:pPr algn="l"/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Make mixed-income housing more politically viable and limit nimbyism through design.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Brophy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and Smith, 1997)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For true integration to occur in mixed-income housing, marginalized groups would have to be involved in the process of relocation and infrastructure in place for participation (Duke, 2009)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Avoid undesired or unplanned displacement of residents from affordable units- establish strict evictions controls, including barring evictions unless alternative suitable accommodation can be found (Marcuse, 2016)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203159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8 Unisa SBL PPT Templa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76" y="-24663"/>
            <a:ext cx="914125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1015" y="2901461"/>
            <a:ext cx="8598877" cy="131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Women Access to the  City- the case of Tshwane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Catherine Ndinda, Mudzunga Neluheni, Konosoang Sobane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691935-F282-4988-9AF5-6CAE462DB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821509"/>
            <a:ext cx="2155556" cy="84178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C9DEFE2-20A9-4318-A836-D3C6527895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5339158"/>
            <a:ext cx="1436813" cy="1174799"/>
          </a:xfrm>
          <a:prstGeom prst="rect">
            <a:avLst/>
          </a:prstGeom>
        </p:spPr>
      </p:pic>
      <p:pic>
        <p:nvPicPr>
          <p:cNvPr id="14" name="Picture 4" descr="logo-ufpb 2.png">
            <a:extLst>
              <a:ext uri="{FF2B5EF4-FFF2-40B4-BE49-F238E27FC236}">
                <a16:creationId xmlns:a16="http://schemas.microsoft.com/office/drawing/2014/main" id="{CCB82448-BE21-470A-B44F-F52F5434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5134065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5C0283AE-70EE-40B2-B0F3-EA2774B54C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427"/>
          <a:stretch/>
        </p:blipFill>
        <p:spPr>
          <a:xfrm>
            <a:off x="2743" y="-24663"/>
            <a:ext cx="9144000" cy="2152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5B2AF5-5ABA-4CA5-BB20-728F53B47258}"/>
              </a:ext>
            </a:extLst>
          </p:cNvPr>
          <p:cNvSpPr/>
          <p:nvPr/>
        </p:nvSpPr>
        <p:spPr>
          <a:xfrm>
            <a:off x="1040918" y="0"/>
            <a:ext cx="7551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elargoDT Bold"/>
                <a:cs typeface="DelargoDT Bold"/>
              </a:rPr>
              <a:t>2019 Future of the City Centre Symposium</a:t>
            </a:r>
          </a:p>
        </p:txBody>
      </p:sp>
    </p:spTree>
    <p:extLst>
      <p:ext uri="{BB962C8B-B14F-4D97-AF65-F5344CB8AC3E}">
        <p14:creationId xmlns:p14="http://schemas.microsoft.com/office/powerpoint/2010/main" val="395683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45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3471" y="626946"/>
            <a:ext cx="8400081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FUTURE FOR WOMEN’S ACCESS TO THE 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263471" y="1120415"/>
            <a:ext cx="8400081" cy="4199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71" y="1345721"/>
            <a:ext cx="8508569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DelargoDT Bold"/>
              <a:cs typeface="DelargoDT Bol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elargoDT Bold"/>
                <a:cs typeface="DelargoDT Bold"/>
              </a:rPr>
              <a:t>Increases in rents should be limited through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DelargoDT Bold"/>
                <a:cs typeface="DelargoDT Bold"/>
              </a:rPr>
              <a:t>reglations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elargoDT Bold"/>
                <a:cs typeface="DelargoDT Bold"/>
              </a:rPr>
              <a:t> considering equity to tenants as well as to landlords (Marcuse, 2016)</a:t>
            </a:r>
          </a:p>
          <a:p>
            <a:pPr lvl="0"/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DelargoDT Bold"/>
              <a:cs typeface="DelargoDT Bol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elargoDT Bold"/>
                <a:cs typeface="DelargoDT Bold"/>
              </a:rPr>
              <a:t>Provide for some middle-income housing for potential gentrifiers in working-class neighbourhoods, but in numbers and under conditions acceptable to existing to residents through rent regulations and by prompting limited-equity and income-controlled occupancy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344041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232476" y="1120413"/>
            <a:ext cx="4564780" cy="419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Gender mainstreaming policies in London</a:t>
            </a:r>
          </a:p>
          <a:p>
            <a:pPr marL="457200" indent="-457200" algn="l">
              <a:buAutoNum type="arabicPeriod"/>
            </a:pP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For accessibility, safety and security, affordability information and employment for women, Transport for London introduced gender-mainstreaming policies such as  “Action on Equality” (2016-2020) to address employment in the transport sector</a:t>
            </a: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Initiatives such as the “Single Equality Scheme” (2012-2015) included accessible bus stops, clearer maps, real-time information on buses, and equal employment opportunities</a:t>
            </a: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917" y="1120414"/>
            <a:ext cx="3762625" cy="2506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4628" y="3633960"/>
            <a:ext cx="4572000" cy="635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Apprenticeships with Transport for London- </a:t>
            </a:r>
            <a:r>
              <a:rPr lang="en-ZA" sz="1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https://www.iwantobea.com/apprenticeship/transport-for-london-apprenticeship/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9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7725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294469" y="1120415"/>
            <a:ext cx="3998562" cy="4632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488" y="1113844"/>
            <a:ext cx="4034013" cy="2420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576" y="363108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Accommodation, the kindergarten and the one of the play areas of Frauen-</a:t>
            </a:r>
            <a:r>
              <a:rPr lang="en-ZA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</a:t>
            </a:r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ZA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Stadt</a:t>
            </a:r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Photograph: Margarita </a:t>
            </a:r>
            <a:r>
              <a:rPr lang="en-ZA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Spiluttini</a:t>
            </a:r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ZA" sz="1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https://www.theguardian.com/cities/2019/may/14/city-with-a-female-face-how-modern-vienna-was-shaped-by-women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37809" y="1128401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</a:rPr>
              <a:t>2. Mixed Uses and Activities in Vienna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</a:rPr>
              <a:t>Vienna instituted gender-mainstreaming policies into its urban planning, and since 1993 over 60 urban projects have been completed and designed with women in mind. 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</a:rPr>
              <a:t>It now has improved street lighting, parks more accessible for girls, widened pavements, and new social housing and neighbourhood structures to fit the needs for women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358244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216977" y="1120415"/>
            <a:ext cx="4107050" cy="4920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3.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Gender Sensitization Training in Kenya</a:t>
            </a: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As a response to increased cases pf sexual harassment in public transport ,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Flone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ZA" sz="1600" dirty="0">
                <a:solidFill>
                  <a:srgbClr val="FF0000"/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an NPO focusing on ending violence against women and girls in public spaces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) created </a:t>
            </a:r>
            <a:r>
              <a:rPr lang="en-ZA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ZA" sz="16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Usalama</a:t>
            </a:r>
            <a:r>
              <a:rPr lang="en-ZA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6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ZA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 Uma”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, a public safety certificate programme that provides gender sensitisation trainings, as well as personal and professional development workshops for public transport providers and operators.</a:t>
            </a:r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70" y="991974"/>
            <a:ext cx="2932430" cy="2859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5402" y="3800181"/>
            <a:ext cx="351036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woman working in the transport industry in Nairobi, </a:t>
            </a:r>
            <a:r>
              <a:rPr lang="en-ZA" sz="1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https://floneinitiative.org/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247973" y="1120414"/>
            <a:ext cx="4324027" cy="4892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4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. Middle-income housing in working-class neighbourhoods in New York</a:t>
            </a: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In New York, defined community boards establish the development conditions through the Uniform Land Use Review Procedure (ULURP).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ea typeface="Calibri" panose="020F0502020204030204" pitchFamily="34" charset="0"/>
                <a:cs typeface="Times New Roman" panose="02020603050405020304" pitchFamily="18" charset="0"/>
              </a:rPr>
              <a:t>The conditions include rent regulation to prevent market driven increases in housing prices</a:t>
            </a:r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algn="l"/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11" name="Picture 10" descr="ULURP hearings sometimes draw protesters. In this 2017 photo, Brooklynites give a thumbs-down to zoning changes proposed for Industry City in Sunset Park. Eagle file photo by Lore Crogha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30" y="1450738"/>
            <a:ext cx="3837940" cy="22517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0" y="374274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ULURP hearings sometimes draw protesters. In this 2017 photo, Brooklynites give a thumbs-down to zoning changes proposed for Industry City in Sunset Park. Eagle file photo by Lore </a:t>
            </a:r>
            <a:r>
              <a:rPr lang="en-ZA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Croghan</a:t>
            </a:r>
            <a:r>
              <a:rPr lang="en-ZA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ZA" sz="1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https://brooklyneagle.com/articles/2019/03/08/ulurp-explainer/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723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-202952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3961" y="235975"/>
            <a:ext cx="8347588" cy="884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How government interventions have facilitated access to the city for the women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1040919" y="1493934"/>
            <a:ext cx="7660630" cy="3343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Urban history of South Africa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Colonialism -indigenous Africans excluded from cities at local government level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Spatial segregation in cities started long before apartheid</a:t>
            </a:r>
          </a:p>
        </p:txBody>
      </p:sp>
    </p:spTree>
    <p:extLst>
      <p:ext uri="{BB962C8B-B14F-4D97-AF65-F5344CB8AC3E}">
        <p14:creationId xmlns:p14="http://schemas.microsoft.com/office/powerpoint/2010/main" val="34786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79561"/>
            <a:ext cx="7772400" cy="681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dirty="0"/>
              <a:t>Background Context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176982" y="988141"/>
            <a:ext cx="8790038" cy="4764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Rise of the </a:t>
            </a:r>
            <a:r>
              <a:rPr lang="en-US" sz="2400" dirty="0" err="1"/>
              <a:t>Afrikaaner</a:t>
            </a:r>
            <a:r>
              <a:rPr lang="en-US" sz="2400" dirty="0"/>
              <a:t> Nationalist Party (NP) to power gave all previous attempts to </a:t>
            </a:r>
            <a:r>
              <a:rPr lang="en-US" sz="2400" dirty="0" err="1"/>
              <a:t>marginalise</a:t>
            </a:r>
            <a:r>
              <a:rPr lang="en-US" sz="2400" dirty="0"/>
              <a:t> Africans a name - apartheid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Apartheid- Segregation, exclusion &amp; dispossession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Apartheid -economic, political, and social dominance entrenched White supremacy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Institutionalized the oppression, marginalization &amp; exclusion of non-whites from 1948 to 1994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Exclusion of Africans &amp; specifically women was official policy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278274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800" dirty="0"/>
              <a:t>Background Context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176982" y="1120414"/>
            <a:ext cx="8790038" cy="3891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Access to city – moderate conceptualization of the right to city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dirty="0"/>
              <a:t>Right to adequate housing-critical in access to the city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ZA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dirty="0"/>
              <a:t>Basis upon which other rights that also impinge on access to the city are fulfilled e.g. right to work, livelihood, freedom of movement and association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ZA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dirty="0"/>
              <a:t>Right of participation &amp; prioritisation of the needs of vulnerable &amp; historically marginalised” (</a:t>
            </a:r>
            <a:r>
              <a:rPr lang="en-ZA" sz="2000" dirty="0" err="1"/>
              <a:t>Rolnik</a:t>
            </a:r>
            <a:r>
              <a:rPr lang="en-ZA" sz="2000" dirty="0"/>
              <a:t>, 2014:294)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ZA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dirty="0"/>
              <a:t>Shapes the sense identity and belonging to a place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ZA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dirty="0"/>
              <a:t>Access to city – gender-blind, gender-neutral perspective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ZA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238156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800" dirty="0"/>
              <a:t>Background Context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577970" y="1120414"/>
            <a:ext cx="8065698" cy="395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Neo-liberal conceptualizations of access to city – </a:t>
            </a:r>
          </a:p>
          <a:p>
            <a:pPr algn="l"/>
            <a:endParaRPr lang="en-US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Governance rescaled - policy re-oriented towards competition, not redistribution</a:t>
            </a:r>
          </a:p>
          <a:p>
            <a:pPr algn="l"/>
            <a:endParaRPr lang="en-US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 Urban governance- no longer function of city authorities</a:t>
            </a:r>
          </a:p>
          <a:p>
            <a:pPr algn="l"/>
            <a:endParaRPr lang="en-US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Non-state actors - governance rather than government</a:t>
            </a:r>
          </a:p>
          <a:p>
            <a:pPr algn="l"/>
            <a:endParaRPr lang="en-US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/>
              <a:t>Rights to individual property &amp; the power owners wield in decisions taken by city authorities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Radical - oppressed, deprived, alienated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243784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-14748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86698"/>
            <a:ext cx="7772400" cy="56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dirty="0"/>
              <a:t>Post-apartheid Period – Access to city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457200" y="1147314"/>
            <a:ext cx="7927675" cy="3335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/>
              <a:t>Subsidised housing in both urban &amp; rural areas </a:t>
            </a:r>
          </a:p>
          <a:p>
            <a:pPr algn="l"/>
            <a:endParaRPr lang="en-ZA" sz="1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/>
              <a:t>Adequate housing for poor &amp; vulnerable members of society</a:t>
            </a:r>
          </a:p>
          <a:p>
            <a:pPr algn="l"/>
            <a:endParaRPr lang="en-ZA" sz="1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/>
              <a:t>Granting access to the city &amp; the opportunities that cities offer</a:t>
            </a:r>
          </a:p>
          <a:p>
            <a:pPr algn="l"/>
            <a:endParaRPr lang="en-ZA" sz="1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/>
              <a:t>Adequate housing- access to infrastructural services (water, sanitation, transport)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/>
              <a:t>Opportunities in city- transport routes, social services e.g. schools, shopping areas &amp; local government departments</a:t>
            </a:r>
          </a:p>
        </p:txBody>
      </p:sp>
    </p:spTree>
    <p:extLst>
      <p:ext uri="{BB962C8B-B14F-4D97-AF65-F5344CB8AC3E}">
        <p14:creationId xmlns:p14="http://schemas.microsoft.com/office/powerpoint/2010/main" val="34244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493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Interventions granting women access to 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457200" y="1224951"/>
            <a:ext cx="6430298" cy="3463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Integrated residential development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(IRDP)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People’s housing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(PHP)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Social housing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Finance linked subsidy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(FLISP)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Upgrading of informal settlements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Presentation text</a:t>
            </a:r>
          </a:p>
        </p:txBody>
      </p:sp>
    </p:spTree>
    <p:extLst>
      <p:ext uri="{BB962C8B-B14F-4D97-AF65-F5344CB8AC3E}">
        <p14:creationId xmlns:p14="http://schemas.microsoft.com/office/powerpoint/2010/main" val="298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68 Unisa SBL PPT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" y="0"/>
            <a:ext cx="914125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6946"/>
            <a:ext cx="7772400" cy="787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Integrated residential development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programme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(IRDP)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FBBE-2053-48C1-8B38-E973C6D91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4" y="5320065"/>
            <a:ext cx="2155556" cy="8417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1856BF-5FF4-4B89-BD31-88D98D67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t="21226" r="25032" b="23280"/>
          <a:stretch/>
        </p:blipFill>
        <p:spPr>
          <a:xfrm>
            <a:off x="1040918" y="4837714"/>
            <a:ext cx="1436813" cy="1174799"/>
          </a:xfrm>
          <a:prstGeom prst="rect">
            <a:avLst/>
          </a:prstGeom>
        </p:spPr>
      </p:pic>
      <p:pic>
        <p:nvPicPr>
          <p:cNvPr id="9" name="Picture 4" descr="logo-ufpb 2.png">
            <a:extLst>
              <a:ext uri="{FF2B5EF4-FFF2-40B4-BE49-F238E27FC236}">
                <a16:creationId xmlns:a16="http://schemas.microsoft.com/office/drawing/2014/main" id="{F54FEE86-15EB-47CE-A636-6CF957D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" y="4632621"/>
            <a:ext cx="918761" cy="14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38AA78-2AF1-4056-886D-AD54C1AF4F0C}"/>
              </a:ext>
            </a:extLst>
          </p:cNvPr>
          <p:cNvSpPr txBox="1">
            <a:spLocks/>
          </p:cNvSpPr>
          <p:nvPr/>
        </p:nvSpPr>
        <p:spPr>
          <a:xfrm>
            <a:off x="707367" y="1561381"/>
            <a:ext cx="6478438" cy="3390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Prioritises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vulnerable households including female-headed households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Provide adequate housing – 40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m²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 with water, sanitation &amp; electricity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Access roads &amp; street lighting</a:t>
            </a:r>
          </a:p>
          <a:p>
            <a:pPr algn="l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elargoDT Bold"/>
                <a:cs typeface="DelargoDT Bold"/>
              </a:rPr>
              <a:t>Close to social amenities &amp; economic opportunities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elargoDT Bold"/>
              <a:cs typeface="DelargoDT Bold"/>
            </a:endParaRPr>
          </a:p>
        </p:txBody>
      </p:sp>
    </p:spTree>
    <p:extLst>
      <p:ext uri="{BB962C8B-B14F-4D97-AF65-F5344CB8AC3E}">
        <p14:creationId xmlns:p14="http://schemas.microsoft.com/office/powerpoint/2010/main" val="355365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1498</Words>
  <Application>Microsoft Office PowerPoint</Application>
  <PresentationFormat>On-screen Show (4:3)</PresentationFormat>
  <Paragraphs>255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DelargoDT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to go here</dc:title>
  <dc:creator>Erwin</dc:creator>
  <cp:lastModifiedBy>Windows User</cp:lastModifiedBy>
  <cp:revision>57</cp:revision>
  <dcterms:created xsi:type="dcterms:W3CDTF">2016-01-20T09:17:13Z</dcterms:created>
  <dcterms:modified xsi:type="dcterms:W3CDTF">2020-01-16T11:23:03Z</dcterms:modified>
</cp:coreProperties>
</file>