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9" r:id="rId3"/>
    <p:sldId id="314" r:id="rId4"/>
    <p:sldId id="288" r:id="rId5"/>
    <p:sldId id="283" r:id="rId6"/>
    <p:sldId id="284" r:id="rId7"/>
    <p:sldId id="260" r:id="rId8"/>
    <p:sldId id="264" r:id="rId9"/>
    <p:sldId id="292" r:id="rId10"/>
    <p:sldId id="311" r:id="rId11"/>
    <p:sldId id="315" r:id="rId12"/>
    <p:sldId id="291" r:id="rId13"/>
    <p:sldId id="313" r:id="rId14"/>
    <p:sldId id="289" r:id="rId15"/>
    <p:sldId id="290" r:id="rId16"/>
    <p:sldId id="312" r:id="rId17"/>
    <p:sldId id="293" r:id="rId18"/>
    <p:sldId id="294" r:id="rId19"/>
    <p:sldId id="295" r:id="rId20"/>
    <p:sldId id="296" r:id="rId21"/>
    <p:sldId id="297" r:id="rId22"/>
    <p:sldId id="298" r:id="rId23"/>
    <p:sldId id="309" r:id="rId24"/>
    <p:sldId id="270" r:id="rId25"/>
    <p:sldId id="303" r:id="rId26"/>
    <p:sldId id="302" r:id="rId27"/>
    <p:sldId id="304" r:id="rId28"/>
    <p:sldId id="305" r:id="rId29"/>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4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C7786A-1373-4F09-82A7-F7D757AC9BCA}" type="doc">
      <dgm:prSet loTypeId="urn:microsoft.com/office/officeart/2005/8/layout/hProcess9" loCatId="process" qsTypeId="urn:microsoft.com/office/officeart/2005/8/quickstyle/simple1" qsCatId="simple" csTypeId="urn:microsoft.com/office/officeart/2005/8/colors/accent1_2" csCatId="accent1" phldr="1"/>
      <dgm:spPr/>
    </dgm:pt>
    <dgm:pt modelId="{4051DCC4-45C1-4F90-A7C9-BBBCD85CB94F}">
      <dgm:prSet phldrT="[Text]" custT="1"/>
      <dgm:spPr>
        <a:solidFill>
          <a:srgbClr val="C00000"/>
        </a:solidFill>
      </dgm:spPr>
      <dgm:t>
        <a:bodyPr/>
        <a:lstStyle/>
        <a:p>
          <a:r>
            <a:rPr lang="en-ZA" sz="1400" b="1" dirty="0">
              <a:solidFill>
                <a:schemeClr val="bg1"/>
              </a:solidFill>
              <a:latin typeface="Arial" pitchFamily="34" charset="0"/>
              <a:cs typeface="Arial" pitchFamily="34" charset="0"/>
            </a:rPr>
            <a:t>Awareness</a:t>
          </a:r>
        </a:p>
        <a:p>
          <a:r>
            <a:rPr lang="en-ZA" sz="1400" b="1" dirty="0">
              <a:solidFill>
                <a:schemeClr val="bg1"/>
              </a:solidFill>
              <a:latin typeface="Arial" pitchFamily="34" charset="0"/>
              <a:cs typeface="Arial" pitchFamily="34" charset="0"/>
            </a:rPr>
            <a:t>Education &amp; Information</a:t>
          </a:r>
        </a:p>
      </dgm:t>
    </dgm:pt>
    <dgm:pt modelId="{950FA26B-06A6-4FE1-9C0A-65935ACDCFEF}" type="parTrans" cxnId="{AB864AF8-3F44-498B-9105-236109135F69}">
      <dgm:prSet/>
      <dgm:spPr/>
      <dgm:t>
        <a:bodyPr/>
        <a:lstStyle/>
        <a:p>
          <a:endParaRPr lang="en-ZA"/>
        </a:p>
      </dgm:t>
    </dgm:pt>
    <dgm:pt modelId="{2CE285F3-2535-49FA-A0B9-F90DAC0ADBD8}" type="sibTrans" cxnId="{AB864AF8-3F44-498B-9105-236109135F69}">
      <dgm:prSet/>
      <dgm:spPr/>
      <dgm:t>
        <a:bodyPr/>
        <a:lstStyle/>
        <a:p>
          <a:endParaRPr lang="en-ZA"/>
        </a:p>
      </dgm:t>
    </dgm:pt>
    <dgm:pt modelId="{245095FB-77A6-4CD0-BC3B-6B8B5C23F67B}">
      <dgm:prSet phldrT="[Text]" custT="1"/>
      <dgm:spPr>
        <a:solidFill>
          <a:schemeClr val="accent3">
            <a:lumMod val="75000"/>
          </a:schemeClr>
        </a:solidFill>
      </dgm:spPr>
      <dgm:t>
        <a:bodyPr/>
        <a:lstStyle/>
        <a:p>
          <a:r>
            <a:rPr lang="en-ZA" sz="1400" b="1" dirty="0">
              <a:solidFill>
                <a:schemeClr val="bg1"/>
              </a:solidFill>
              <a:latin typeface="Arial" pitchFamily="34" charset="0"/>
              <a:cs typeface="Arial" pitchFamily="34" charset="0"/>
            </a:rPr>
            <a:t>Training and Capacity Building</a:t>
          </a:r>
        </a:p>
      </dgm:t>
    </dgm:pt>
    <dgm:pt modelId="{A7E42369-8036-4A87-BE78-6D1D557925E0}" type="parTrans" cxnId="{72B178B6-8662-4E6A-9A51-3F2890C14449}">
      <dgm:prSet/>
      <dgm:spPr/>
      <dgm:t>
        <a:bodyPr/>
        <a:lstStyle/>
        <a:p>
          <a:endParaRPr lang="en-ZA"/>
        </a:p>
      </dgm:t>
    </dgm:pt>
    <dgm:pt modelId="{677811DF-5F12-400D-BA84-FB20C629D136}" type="sibTrans" cxnId="{72B178B6-8662-4E6A-9A51-3F2890C14449}">
      <dgm:prSet/>
      <dgm:spPr/>
      <dgm:t>
        <a:bodyPr/>
        <a:lstStyle/>
        <a:p>
          <a:endParaRPr lang="en-ZA"/>
        </a:p>
      </dgm:t>
    </dgm:pt>
    <dgm:pt modelId="{ABAC4A38-79F6-4D57-9163-8F5F6AD0498C}">
      <dgm:prSet phldrT="[Text]" custT="1"/>
      <dgm:spPr>
        <a:solidFill>
          <a:schemeClr val="accent2">
            <a:lumMod val="75000"/>
          </a:schemeClr>
        </a:solidFill>
      </dgm:spPr>
      <dgm:t>
        <a:bodyPr/>
        <a:lstStyle/>
        <a:p>
          <a:r>
            <a:rPr lang="en-ZA" sz="1400" b="1" dirty="0">
              <a:solidFill>
                <a:schemeClr val="bg1"/>
              </a:solidFill>
              <a:latin typeface="Arial" pitchFamily="34" charset="0"/>
              <a:cs typeface="Arial" pitchFamily="34" charset="0"/>
            </a:rPr>
            <a:t>Business Support Services &amp; Mentorship</a:t>
          </a:r>
        </a:p>
      </dgm:t>
    </dgm:pt>
    <dgm:pt modelId="{997C9D42-F06F-4857-8398-6861557E9A69}" type="parTrans" cxnId="{2E9BD46B-BBF1-4281-AF12-9E3C94541026}">
      <dgm:prSet/>
      <dgm:spPr/>
      <dgm:t>
        <a:bodyPr/>
        <a:lstStyle/>
        <a:p>
          <a:endParaRPr lang="en-ZA"/>
        </a:p>
      </dgm:t>
    </dgm:pt>
    <dgm:pt modelId="{67C848B8-8692-44EE-B8F0-2A7FB59348BC}" type="sibTrans" cxnId="{2E9BD46B-BBF1-4281-AF12-9E3C94541026}">
      <dgm:prSet/>
      <dgm:spPr/>
      <dgm:t>
        <a:bodyPr/>
        <a:lstStyle/>
        <a:p>
          <a:endParaRPr lang="en-ZA"/>
        </a:p>
      </dgm:t>
    </dgm:pt>
    <dgm:pt modelId="{B05B1E10-D13D-4387-A90A-00270B19FF34}">
      <dgm:prSet custT="1"/>
      <dgm:spPr/>
      <dgm:t>
        <a:bodyPr/>
        <a:lstStyle/>
        <a:p>
          <a:r>
            <a:rPr lang="en-ZA" sz="1400" b="1" dirty="0">
              <a:solidFill>
                <a:schemeClr val="bg1"/>
              </a:solidFill>
              <a:latin typeface="Arial" pitchFamily="34" charset="0"/>
              <a:cs typeface="Arial" pitchFamily="34" charset="0"/>
            </a:rPr>
            <a:t>Business Linkages &amp; Procurement</a:t>
          </a:r>
        </a:p>
      </dgm:t>
    </dgm:pt>
    <dgm:pt modelId="{0DD81E52-67C8-4011-9797-E84DE2DB89AA}" type="parTrans" cxnId="{663D3D23-F8A3-4385-B3B2-41FD29899FC0}">
      <dgm:prSet/>
      <dgm:spPr/>
      <dgm:t>
        <a:bodyPr/>
        <a:lstStyle/>
        <a:p>
          <a:endParaRPr lang="en-ZA"/>
        </a:p>
      </dgm:t>
    </dgm:pt>
    <dgm:pt modelId="{FAE1A272-F5BB-4471-904D-57993D3A4C3F}" type="sibTrans" cxnId="{663D3D23-F8A3-4385-B3B2-41FD29899FC0}">
      <dgm:prSet/>
      <dgm:spPr/>
      <dgm:t>
        <a:bodyPr/>
        <a:lstStyle/>
        <a:p>
          <a:endParaRPr lang="en-ZA"/>
        </a:p>
      </dgm:t>
    </dgm:pt>
    <dgm:pt modelId="{EF8F3926-57E0-4E30-86C5-AD21F479BBBE}">
      <dgm:prSet custT="1"/>
      <dgm:spPr>
        <a:solidFill>
          <a:srgbClr val="00B0F0"/>
        </a:solidFill>
      </dgm:spPr>
      <dgm:t>
        <a:bodyPr/>
        <a:lstStyle/>
        <a:p>
          <a:r>
            <a:rPr lang="en-ZA" sz="1400" b="1" dirty="0">
              <a:solidFill>
                <a:schemeClr val="bg1"/>
              </a:solidFill>
              <a:latin typeface="Arial" pitchFamily="34" charset="0"/>
              <a:cs typeface="Arial" pitchFamily="34" charset="0"/>
            </a:rPr>
            <a:t>Business Infrastructure</a:t>
          </a:r>
        </a:p>
      </dgm:t>
    </dgm:pt>
    <dgm:pt modelId="{2EC949F6-B00E-467D-9A99-9AD584BC8AFD}" type="parTrans" cxnId="{9B672036-D7B4-495C-92F1-CE2A3E53FBBF}">
      <dgm:prSet/>
      <dgm:spPr/>
      <dgm:t>
        <a:bodyPr/>
        <a:lstStyle/>
        <a:p>
          <a:endParaRPr lang="en-ZA"/>
        </a:p>
      </dgm:t>
    </dgm:pt>
    <dgm:pt modelId="{A6C036BA-20DE-4C76-AB7E-BC130539CB53}" type="sibTrans" cxnId="{9B672036-D7B4-495C-92F1-CE2A3E53FBBF}">
      <dgm:prSet/>
      <dgm:spPr/>
      <dgm:t>
        <a:bodyPr/>
        <a:lstStyle/>
        <a:p>
          <a:endParaRPr lang="en-ZA"/>
        </a:p>
      </dgm:t>
    </dgm:pt>
    <dgm:pt modelId="{BA6502B3-A8BB-428C-A34B-D5C4634632C1}">
      <dgm:prSet/>
      <dgm:spPr>
        <a:solidFill>
          <a:srgbClr val="F2EC00"/>
        </a:solidFill>
      </dgm:spPr>
      <dgm:t>
        <a:bodyPr/>
        <a:lstStyle/>
        <a:p>
          <a:r>
            <a:rPr lang="en-ZA" b="1" dirty="0">
              <a:solidFill>
                <a:schemeClr val="bg1"/>
              </a:solidFill>
              <a:latin typeface="Arial" pitchFamily="34" charset="0"/>
              <a:cs typeface="Arial" pitchFamily="34" charset="0"/>
            </a:rPr>
            <a:t>Incubation</a:t>
          </a:r>
        </a:p>
      </dgm:t>
    </dgm:pt>
    <dgm:pt modelId="{CD2CDB35-FA3D-4A45-A071-F6FEACD31D03}" type="parTrans" cxnId="{457A2516-A6CE-4232-9FDE-657F1F508698}">
      <dgm:prSet/>
      <dgm:spPr/>
      <dgm:t>
        <a:bodyPr/>
        <a:lstStyle/>
        <a:p>
          <a:endParaRPr lang="en-ZA"/>
        </a:p>
      </dgm:t>
    </dgm:pt>
    <dgm:pt modelId="{3906D7A6-66AA-4C9E-992D-56FFA81E873E}" type="sibTrans" cxnId="{457A2516-A6CE-4232-9FDE-657F1F508698}">
      <dgm:prSet/>
      <dgm:spPr/>
      <dgm:t>
        <a:bodyPr/>
        <a:lstStyle/>
        <a:p>
          <a:endParaRPr lang="en-ZA"/>
        </a:p>
      </dgm:t>
    </dgm:pt>
    <dgm:pt modelId="{87865365-5716-4C66-BA5E-1B91A72E6CF7}">
      <dgm:prSet/>
      <dgm:spPr>
        <a:solidFill>
          <a:srgbClr val="92D050"/>
        </a:solidFill>
      </dgm:spPr>
      <dgm:t>
        <a:bodyPr/>
        <a:lstStyle/>
        <a:p>
          <a:r>
            <a:rPr lang="en-ZA" b="1" dirty="0">
              <a:solidFill>
                <a:schemeClr val="bg1"/>
              </a:solidFill>
              <a:latin typeface="Arial" pitchFamily="34" charset="0"/>
              <a:cs typeface="Arial" pitchFamily="34" charset="0"/>
            </a:rPr>
            <a:t>Business Finance</a:t>
          </a:r>
        </a:p>
      </dgm:t>
    </dgm:pt>
    <dgm:pt modelId="{69F43BCF-5192-4892-9236-ADD95821B425}" type="parTrans" cxnId="{214DFBBA-AE27-47C2-BB35-E6ABB903DD38}">
      <dgm:prSet/>
      <dgm:spPr/>
      <dgm:t>
        <a:bodyPr/>
        <a:lstStyle/>
        <a:p>
          <a:endParaRPr lang="en-ZA"/>
        </a:p>
      </dgm:t>
    </dgm:pt>
    <dgm:pt modelId="{EF9B3228-421B-43D6-9471-9315114DE4C0}" type="sibTrans" cxnId="{214DFBBA-AE27-47C2-BB35-E6ABB903DD38}">
      <dgm:prSet/>
      <dgm:spPr/>
      <dgm:t>
        <a:bodyPr/>
        <a:lstStyle/>
        <a:p>
          <a:endParaRPr lang="en-ZA"/>
        </a:p>
      </dgm:t>
    </dgm:pt>
    <dgm:pt modelId="{CD19FC1B-17CB-470E-8E92-2D5E6DE15FE2}" type="pres">
      <dgm:prSet presAssocID="{93C7786A-1373-4F09-82A7-F7D757AC9BCA}" presName="CompostProcess" presStyleCnt="0">
        <dgm:presLayoutVars>
          <dgm:dir/>
          <dgm:resizeHandles val="exact"/>
        </dgm:presLayoutVars>
      </dgm:prSet>
      <dgm:spPr/>
    </dgm:pt>
    <dgm:pt modelId="{C32F762C-7549-4E91-A826-E837C57849CB}" type="pres">
      <dgm:prSet presAssocID="{93C7786A-1373-4F09-82A7-F7D757AC9BCA}" presName="arrow" presStyleLbl="bgShp" presStyleIdx="0" presStyleCnt="1" custScaleX="113913"/>
      <dgm:spPr>
        <a:solidFill>
          <a:schemeClr val="bg1">
            <a:lumMod val="95000"/>
            <a:lumOff val="5000"/>
          </a:schemeClr>
        </a:solidFill>
      </dgm:spPr>
    </dgm:pt>
    <dgm:pt modelId="{543A06A9-79CD-4826-A3DE-FFBE67ABF4A6}" type="pres">
      <dgm:prSet presAssocID="{93C7786A-1373-4F09-82A7-F7D757AC9BCA}" presName="linearProcess" presStyleCnt="0"/>
      <dgm:spPr/>
    </dgm:pt>
    <dgm:pt modelId="{026A7960-6CD3-414C-A14B-F088AE3EBF4D}" type="pres">
      <dgm:prSet presAssocID="{4051DCC4-45C1-4F90-A7C9-BBBCD85CB94F}" presName="textNode" presStyleLbl="node1" presStyleIdx="0" presStyleCnt="7" custScaleX="95519" custScaleY="98909" custLinFactNeighborX="-2957" custLinFactNeighborY="19387">
        <dgm:presLayoutVars>
          <dgm:bulletEnabled val="1"/>
        </dgm:presLayoutVars>
      </dgm:prSet>
      <dgm:spPr/>
      <dgm:t>
        <a:bodyPr/>
        <a:lstStyle/>
        <a:p>
          <a:endParaRPr lang="en-US"/>
        </a:p>
      </dgm:t>
    </dgm:pt>
    <dgm:pt modelId="{E86015A4-6414-4E63-9973-59D3E30127BF}" type="pres">
      <dgm:prSet presAssocID="{2CE285F3-2535-49FA-A0B9-F90DAC0ADBD8}" presName="sibTrans" presStyleCnt="0"/>
      <dgm:spPr/>
    </dgm:pt>
    <dgm:pt modelId="{B01C27A5-DE63-490E-81E4-52C3EF4E19B9}" type="pres">
      <dgm:prSet presAssocID="{BA6502B3-A8BB-428C-A34B-D5C4634632C1}" presName="textNode" presStyleLbl="node1" presStyleIdx="1" presStyleCnt="7" custScaleX="95657" custLinFactX="1028" custLinFactNeighborX="100000" custLinFactNeighborY="15197">
        <dgm:presLayoutVars>
          <dgm:bulletEnabled val="1"/>
        </dgm:presLayoutVars>
      </dgm:prSet>
      <dgm:spPr/>
      <dgm:t>
        <a:bodyPr/>
        <a:lstStyle/>
        <a:p>
          <a:endParaRPr lang="en-US"/>
        </a:p>
      </dgm:t>
    </dgm:pt>
    <dgm:pt modelId="{9B9BB46A-830C-493F-883F-421CD5B9CA67}" type="pres">
      <dgm:prSet presAssocID="{3906D7A6-66AA-4C9E-992D-56FFA81E873E}" presName="sibTrans" presStyleCnt="0"/>
      <dgm:spPr/>
    </dgm:pt>
    <dgm:pt modelId="{D4C0BC23-A494-4828-A844-B866C2364FEE}" type="pres">
      <dgm:prSet presAssocID="{245095FB-77A6-4CD0-BC3B-6B8B5C23F67B}" presName="textNode" presStyleLbl="node1" presStyleIdx="2" presStyleCnt="7" custScaleX="97125" custLinFactNeighborX="50985" custLinFactNeighborY="19515">
        <dgm:presLayoutVars>
          <dgm:bulletEnabled val="1"/>
        </dgm:presLayoutVars>
      </dgm:prSet>
      <dgm:spPr/>
      <dgm:t>
        <a:bodyPr/>
        <a:lstStyle/>
        <a:p>
          <a:endParaRPr lang="en-US"/>
        </a:p>
      </dgm:t>
    </dgm:pt>
    <dgm:pt modelId="{96B128FF-5818-4654-AD94-3E664A847EB0}" type="pres">
      <dgm:prSet presAssocID="{677811DF-5F12-400D-BA84-FB20C629D136}" presName="sibTrans" presStyleCnt="0"/>
      <dgm:spPr/>
    </dgm:pt>
    <dgm:pt modelId="{82350D6E-5FA2-4E24-9808-BFDD97FA7D68}" type="pres">
      <dgm:prSet presAssocID="{EF8F3926-57E0-4E30-86C5-AD21F479BBBE}" presName="textNode" presStyleLbl="node1" presStyleIdx="3" presStyleCnt="7" custScaleX="97080" custLinFactNeighborX="54" custLinFactNeighborY="17075">
        <dgm:presLayoutVars>
          <dgm:bulletEnabled val="1"/>
        </dgm:presLayoutVars>
      </dgm:prSet>
      <dgm:spPr/>
      <dgm:t>
        <a:bodyPr/>
        <a:lstStyle/>
        <a:p>
          <a:endParaRPr lang="en-US"/>
        </a:p>
      </dgm:t>
    </dgm:pt>
    <dgm:pt modelId="{D17D5742-06BD-465C-BEFD-755B2D777748}" type="pres">
      <dgm:prSet presAssocID="{A6C036BA-20DE-4C76-AB7E-BC130539CB53}" presName="sibTrans" presStyleCnt="0"/>
      <dgm:spPr/>
    </dgm:pt>
    <dgm:pt modelId="{1849006B-A2B4-48B9-89C5-06D5E9A92630}" type="pres">
      <dgm:prSet presAssocID="{ABAC4A38-79F6-4D57-9163-8F5F6AD0498C}" presName="textNode" presStyleLbl="node1" presStyleIdx="4" presStyleCnt="7" custScaleX="100321" custLinFactNeighborX="9047" custLinFactNeighborY="17405">
        <dgm:presLayoutVars>
          <dgm:bulletEnabled val="1"/>
        </dgm:presLayoutVars>
      </dgm:prSet>
      <dgm:spPr/>
      <dgm:t>
        <a:bodyPr/>
        <a:lstStyle/>
        <a:p>
          <a:endParaRPr lang="en-US"/>
        </a:p>
      </dgm:t>
    </dgm:pt>
    <dgm:pt modelId="{B92A72A4-CED2-4ADE-8771-5EB782B8D2B8}" type="pres">
      <dgm:prSet presAssocID="{67C848B8-8692-44EE-B8F0-2A7FB59348BC}" presName="sibTrans" presStyleCnt="0"/>
      <dgm:spPr/>
    </dgm:pt>
    <dgm:pt modelId="{C8E0653D-4102-4174-B787-21AF17A867A8}" type="pres">
      <dgm:prSet presAssocID="{87865365-5716-4C66-BA5E-1B91A72E6CF7}" presName="textNode" presStyleLbl="node1" presStyleIdx="5" presStyleCnt="7" custScaleX="97728" custLinFactNeighborX="-21532" custLinFactNeighborY="14716">
        <dgm:presLayoutVars>
          <dgm:bulletEnabled val="1"/>
        </dgm:presLayoutVars>
      </dgm:prSet>
      <dgm:spPr/>
      <dgm:t>
        <a:bodyPr/>
        <a:lstStyle/>
        <a:p>
          <a:endParaRPr lang="en-US"/>
        </a:p>
      </dgm:t>
    </dgm:pt>
    <dgm:pt modelId="{64794691-E036-4F5A-9CCF-C5AE4F8B5E59}" type="pres">
      <dgm:prSet presAssocID="{EF9B3228-421B-43D6-9471-9315114DE4C0}" presName="sibTrans" presStyleCnt="0"/>
      <dgm:spPr/>
    </dgm:pt>
    <dgm:pt modelId="{13E3B58C-318B-45CE-9028-5E07D3D88CC6}" type="pres">
      <dgm:prSet presAssocID="{B05B1E10-D13D-4387-A90A-00270B19FF34}" presName="textNode" presStyleLbl="node1" presStyleIdx="6" presStyleCnt="7" custScaleX="101526" custLinFactNeighborX="2959" custLinFactNeighborY="15305">
        <dgm:presLayoutVars>
          <dgm:bulletEnabled val="1"/>
        </dgm:presLayoutVars>
      </dgm:prSet>
      <dgm:spPr/>
      <dgm:t>
        <a:bodyPr/>
        <a:lstStyle/>
        <a:p>
          <a:endParaRPr lang="en-US"/>
        </a:p>
      </dgm:t>
    </dgm:pt>
  </dgm:ptLst>
  <dgm:cxnLst>
    <dgm:cxn modelId="{4AE1B7E8-A77C-4A40-9791-81B06EFBAC1A}" type="presOf" srcId="{87865365-5716-4C66-BA5E-1B91A72E6CF7}" destId="{C8E0653D-4102-4174-B787-21AF17A867A8}" srcOrd="0" destOrd="0" presId="urn:microsoft.com/office/officeart/2005/8/layout/hProcess9"/>
    <dgm:cxn modelId="{67A86086-F4E5-4431-BE5E-6E3814E907C7}" type="presOf" srcId="{245095FB-77A6-4CD0-BC3B-6B8B5C23F67B}" destId="{D4C0BC23-A494-4828-A844-B866C2364FEE}" srcOrd="0" destOrd="0" presId="urn:microsoft.com/office/officeart/2005/8/layout/hProcess9"/>
    <dgm:cxn modelId="{A1600AF3-A50C-4C63-9D6D-3B1A5ACE13D4}" type="presOf" srcId="{B05B1E10-D13D-4387-A90A-00270B19FF34}" destId="{13E3B58C-318B-45CE-9028-5E07D3D88CC6}" srcOrd="0" destOrd="0" presId="urn:microsoft.com/office/officeart/2005/8/layout/hProcess9"/>
    <dgm:cxn modelId="{457A2516-A6CE-4232-9FDE-657F1F508698}" srcId="{93C7786A-1373-4F09-82A7-F7D757AC9BCA}" destId="{BA6502B3-A8BB-428C-A34B-D5C4634632C1}" srcOrd="1" destOrd="0" parTransId="{CD2CDB35-FA3D-4A45-A071-F6FEACD31D03}" sibTransId="{3906D7A6-66AA-4C9E-992D-56FFA81E873E}"/>
    <dgm:cxn modelId="{A931F092-723A-45DD-B2FA-968A398E333B}" type="presOf" srcId="{EF8F3926-57E0-4E30-86C5-AD21F479BBBE}" destId="{82350D6E-5FA2-4E24-9808-BFDD97FA7D68}" srcOrd="0" destOrd="0" presId="urn:microsoft.com/office/officeart/2005/8/layout/hProcess9"/>
    <dgm:cxn modelId="{084CD8D4-51BC-4E19-B85F-D9A8EEB929B0}" type="presOf" srcId="{BA6502B3-A8BB-428C-A34B-D5C4634632C1}" destId="{B01C27A5-DE63-490E-81E4-52C3EF4E19B9}" srcOrd="0" destOrd="0" presId="urn:microsoft.com/office/officeart/2005/8/layout/hProcess9"/>
    <dgm:cxn modelId="{2E9BD46B-BBF1-4281-AF12-9E3C94541026}" srcId="{93C7786A-1373-4F09-82A7-F7D757AC9BCA}" destId="{ABAC4A38-79F6-4D57-9163-8F5F6AD0498C}" srcOrd="4" destOrd="0" parTransId="{997C9D42-F06F-4857-8398-6861557E9A69}" sibTransId="{67C848B8-8692-44EE-B8F0-2A7FB59348BC}"/>
    <dgm:cxn modelId="{9B672036-D7B4-495C-92F1-CE2A3E53FBBF}" srcId="{93C7786A-1373-4F09-82A7-F7D757AC9BCA}" destId="{EF8F3926-57E0-4E30-86C5-AD21F479BBBE}" srcOrd="3" destOrd="0" parTransId="{2EC949F6-B00E-467D-9A99-9AD584BC8AFD}" sibTransId="{A6C036BA-20DE-4C76-AB7E-BC130539CB53}"/>
    <dgm:cxn modelId="{11CB1376-C5C5-4320-B575-595414956A68}" type="presOf" srcId="{4051DCC4-45C1-4F90-A7C9-BBBCD85CB94F}" destId="{026A7960-6CD3-414C-A14B-F088AE3EBF4D}" srcOrd="0" destOrd="0" presId="urn:microsoft.com/office/officeart/2005/8/layout/hProcess9"/>
    <dgm:cxn modelId="{214DFBBA-AE27-47C2-BB35-E6ABB903DD38}" srcId="{93C7786A-1373-4F09-82A7-F7D757AC9BCA}" destId="{87865365-5716-4C66-BA5E-1B91A72E6CF7}" srcOrd="5" destOrd="0" parTransId="{69F43BCF-5192-4892-9236-ADD95821B425}" sibTransId="{EF9B3228-421B-43D6-9471-9315114DE4C0}"/>
    <dgm:cxn modelId="{663D3D23-F8A3-4385-B3B2-41FD29899FC0}" srcId="{93C7786A-1373-4F09-82A7-F7D757AC9BCA}" destId="{B05B1E10-D13D-4387-A90A-00270B19FF34}" srcOrd="6" destOrd="0" parTransId="{0DD81E52-67C8-4011-9797-E84DE2DB89AA}" sibTransId="{FAE1A272-F5BB-4471-904D-57993D3A4C3F}"/>
    <dgm:cxn modelId="{F7ED2711-9CF9-47E2-92AF-D8A6EA1E5CB3}" type="presOf" srcId="{93C7786A-1373-4F09-82A7-F7D757AC9BCA}" destId="{CD19FC1B-17CB-470E-8E92-2D5E6DE15FE2}" srcOrd="0" destOrd="0" presId="urn:microsoft.com/office/officeart/2005/8/layout/hProcess9"/>
    <dgm:cxn modelId="{E4385BB3-2BBD-47DA-9969-5DE95F3F3046}" type="presOf" srcId="{ABAC4A38-79F6-4D57-9163-8F5F6AD0498C}" destId="{1849006B-A2B4-48B9-89C5-06D5E9A92630}" srcOrd="0" destOrd="0" presId="urn:microsoft.com/office/officeart/2005/8/layout/hProcess9"/>
    <dgm:cxn modelId="{72B178B6-8662-4E6A-9A51-3F2890C14449}" srcId="{93C7786A-1373-4F09-82A7-F7D757AC9BCA}" destId="{245095FB-77A6-4CD0-BC3B-6B8B5C23F67B}" srcOrd="2" destOrd="0" parTransId="{A7E42369-8036-4A87-BE78-6D1D557925E0}" sibTransId="{677811DF-5F12-400D-BA84-FB20C629D136}"/>
    <dgm:cxn modelId="{AB864AF8-3F44-498B-9105-236109135F69}" srcId="{93C7786A-1373-4F09-82A7-F7D757AC9BCA}" destId="{4051DCC4-45C1-4F90-A7C9-BBBCD85CB94F}" srcOrd="0" destOrd="0" parTransId="{950FA26B-06A6-4FE1-9C0A-65935ACDCFEF}" sibTransId="{2CE285F3-2535-49FA-A0B9-F90DAC0ADBD8}"/>
    <dgm:cxn modelId="{3BA5D1D1-B32E-4BA3-88F5-909A2BEC77E9}" type="presParOf" srcId="{CD19FC1B-17CB-470E-8E92-2D5E6DE15FE2}" destId="{C32F762C-7549-4E91-A826-E837C57849CB}" srcOrd="0" destOrd="0" presId="urn:microsoft.com/office/officeart/2005/8/layout/hProcess9"/>
    <dgm:cxn modelId="{E4CBB1BB-09E4-4FFF-ADBB-C42135FECFCB}" type="presParOf" srcId="{CD19FC1B-17CB-470E-8E92-2D5E6DE15FE2}" destId="{543A06A9-79CD-4826-A3DE-FFBE67ABF4A6}" srcOrd="1" destOrd="0" presId="urn:microsoft.com/office/officeart/2005/8/layout/hProcess9"/>
    <dgm:cxn modelId="{DEDE2902-3260-42E8-920E-A707F477E9E7}" type="presParOf" srcId="{543A06A9-79CD-4826-A3DE-FFBE67ABF4A6}" destId="{026A7960-6CD3-414C-A14B-F088AE3EBF4D}" srcOrd="0" destOrd="0" presId="urn:microsoft.com/office/officeart/2005/8/layout/hProcess9"/>
    <dgm:cxn modelId="{F24EBBAF-3002-4D2B-BFD1-210005A9DD82}" type="presParOf" srcId="{543A06A9-79CD-4826-A3DE-FFBE67ABF4A6}" destId="{E86015A4-6414-4E63-9973-59D3E30127BF}" srcOrd="1" destOrd="0" presId="urn:microsoft.com/office/officeart/2005/8/layout/hProcess9"/>
    <dgm:cxn modelId="{A73E3ADA-74CC-452A-88B2-6DE72D98CE52}" type="presParOf" srcId="{543A06A9-79CD-4826-A3DE-FFBE67ABF4A6}" destId="{B01C27A5-DE63-490E-81E4-52C3EF4E19B9}" srcOrd="2" destOrd="0" presId="urn:microsoft.com/office/officeart/2005/8/layout/hProcess9"/>
    <dgm:cxn modelId="{A806C123-EA96-4EC5-9C69-4CDC007F7E87}" type="presParOf" srcId="{543A06A9-79CD-4826-A3DE-FFBE67ABF4A6}" destId="{9B9BB46A-830C-493F-883F-421CD5B9CA67}" srcOrd="3" destOrd="0" presId="urn:microsoft.com/office/officeart/2005/8/layout/hProcess9"/>
    <dgm:cxn modelId="{A305AA7F-090E-4CDD-9E5A-1C18A568AB76}" type="presParOf" srcId="{543A06A9-79CD-4826-A3DE-FFBE67ABF4A6}" destId="{D4C0BC23-A494-4828-A844-B866C2364FEE}" srcOrd="4" destOrd="0" presId="urn:microsoft.com/office/officeart/2005/8/layout/hProcess9"/>
    <dgm:cxn modelId="{D2B11BB5-197D-4BA5-977D-670CE596D134}" type="presParOf" srcId="{543A06A9-79CD-4826-A3DE-FFBE67ABF4A6}" destId="{96B128FF-5818-4654-AD94-3E664A847EB0}" srcOrd="5" destOrd="0" presId="urn:microsoft.com/office/officeart/2005/8/layout/hProcess9"/>
    <dgm:cxn modelId="{8B4AF8AC-F4A0-4DCA-915D-6B8DF7F25303}" type="presParOf" srcId="{543A06A9-79CD-4826-A3DE-FFBE67ABF4A6}" destId="{82350D6E-5FA2-4E24-9808-BFDD97FA7D68}" srcOrd="6" destOrd="0" presId="urn:microsoft.com/office/officeart/2005/8/layout/hProcess9"/>
    <dgm:cxn modelId="{79509E62-DE97-470B-AFF7-C951E448B23E}" type="presParOf" srcId="{543A06A9-79CD-4826-A3DE-FFBE67ABF4A6}" destId="{D17D5742-06BD-465C-BEFD-755B2D777748}" srcOrd="7" destOrd="0" presId="urn:microsoft.com/office/officeart/2005/8/layout/hProcess9"/>
    <dgm:cxn modelId="{BE821937-ACA9-4D58-950C-073FDA2C5E5F}" type="presParOf" srcId="{543A06A9-79CD-4826-A3DE-FFBE67ABF4A6}" destId="{1849006B-A2B4-48B9-89C5-06D5E9A92630}" srcOrd="8" destOrd="0" presId="urn:microsoft.com/office/officeart/2005/8/layout/hProcess9"/>
    <dgm:cxn modelId="{1B036CDC-6BE6-44BB-9A21-83233D8310E7}" type="presParOf" srcId="{543A06A9-79CD-4826-A3DE-FFBE67ABF4A6}" destId="{B92A72A4-CED2-4ADE-8771-5EB782B8D2B8}" srcOrd="9" destOrd="0" presId="urn:microsoft.com/office/officeart/2005/8/layout/hProcess9"/>
    <dgm:cxn modelId="{89E4FDB9-496F-45F5-8715-0DDC5536C0DA}" type="presParOf" srcId="{543A06A9-79CD-4826-A3DE-FFBE67ABF4A6}" destId="{C8E0653D-4102-4174-B787-21AF17A867A8}" srcOrd="10" destOrd="0" presId="urn:microsoft.com/office/officeart/2005/8/layout/hProcess9"/>
    <dgm:cxn modelId="{5A6F99FC-702B-458A-B473-25BF409B826E}" type="presParOf" srcId="{543A06A9-79CD-4826-A3DE-FFBE67ABF4A6}" destId="{64794691-E036-4F5A-9CCF-C5AE4F8B5E59}" srcOrd="11" destOrd="0" presId="urn:microsoft.com/office/officeart/2005/8/layout/hProcess9"/>
    <dgm:cxn modelId="{99511EFF-C078-4222-A47C-AF5F185EEA67}" type="presParOf" srcId="{543A06A9-79CD-4826-A3DE-FFBE67ABF4A6}" destId="{13E3B58C-318B-45CE-9028-5E07D3D88CC6}"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12E5F-4617-4796-BCD0-F455A6662CAE}" type="doc">
      <dgm:prSet loTypeId="urn:microsoft.com/office/officeart/2005/8/layout/pyramid1" loCatId="pyramid" qsTypeId="urn:microsoft.com/office/officeart/2005/8/quickstyle/3d2#1" qsCatId="3D" csTypeId="urn:microsoft.com/office/officeart/2005/8/colors/colorful1#1" csCatId="colorful" phldr="1"/>
      <dgm:spPr/>
      <dgm:t>
        <a:bodyPr/>
        <a:lstStyle/>
        <a:p>
          <a:endParaRPr lang="en-ZA"/>
        </a:p>
      </dgm:t>
    </dgm:pt>
    <dgm:pt modelId="{4B78AE53-2333-4B2F-89E5-23D603B8E9E4}">
      <dgm:prSet custT="1"/>
      <dgm:spPr/>
      <dgm:t>
        <a:bodyPr/>
        <a:lstStyle/>
        <a:p>
          <a:pPr rtl="0"/>
          <a:r>
            <a:rPr lang="en-ZA" sz="1600" dirty="0">
              <a:latin typeface="Arial" pitchFamily="34" charset="0"/>
              <a:cs typeface="Arial" pitchFamily="34" charset="0"/>
            </a:rPr>
            <a:t>Mentorship</a:t>
          </a:r>
          <a:r>
            <a:rPr lang="en-ZA" sz="1400" dirty="0">
              <a:latin typeface="Arial" pitchFamily="34" charset="0"/>
              <a:cs typeface="Arial" pitchFamily="34" charset="0"/>
            </a:rPr>
            <a:t>  </a:t>
          </a:r>
          <a:endParaRPr lang="en-ZA" sz="900" dirty="0">
            <a:latin typeface="Arial" pitchFamily="34" charset="0"/>
            <a:cs typeface="Arial" pitchFamily="34" charset="0"/>
          </a:endParaRPr>
        </a:p>
      </dgm:t>
    </dgm:pt>
    <dgm:pt modelId="{3301FAB5-F301-4050-B5D2-AC18330B5D3D}" type="parTrans" cxnId="{04914A3A-9FFB-4644-9F54-F014934FCCA1}">
      <dgm:prSet/>
      <dgm:spPr/>
      <dgm:t>
        <a:bodyPr/>
        <a:lstStyle/>
        <a:p>
          <a:endParaRPr lang="en-ZA"/>
        </a:p>
      </dgm:t>
    </dgm:pt>
    <dgm:pt modelId="{1383D8BB-3C4C-453F-8851-8A426B84D5E8}" type="sibTrans" cxnId="{04914A3A-9FFB-4644-9F54-F014934FCCA1}">
      <dgm:prSet/>
      <dgm:spPr/>
      <dgm:t>
        <a:bodyPr/>
        <a:lstStyle/>
        <a:p>
          <a:endParaRPr lang="en-ZA"/>
        </a:p>
      </dgm:t>
    </dgm:pt>
    <dgm:pt modelId="{18121E7F-134B-4647-8B0F-2D1DF73F9643}">
      <dgm:prSet custT="1"/>
      <dgm:spPr/>
      <dgm:t>
        <a:bodyPr/>
        <a:lstStyle/>
        <a:p>
          <a:pPr rtl="0"/>
          <a:r>
            <a:rPr lang="en-ZA" sz="1400" dirty="0">
              <a:latin typeface="Arial" pitchFamily="34" charset="0"/>
              <a:cs typeface="Arial" pitchFamily="34" charset="0"/>
            </a:rPr>
            <a:t>Linkages</a:t>
          </a:r>
        </a:p>
      </dgm:t>
    </dgm:pt>
    <dgm:pt modelId="{0DE62B5F-AD74-490B-95EC-3C238F7FD4E3}" type="parTrans" cxnId="{F4F751EF-DD07-4A0F-8BC7-6F5D40B87DC6}">
      <dgm:prSet/>
      <dgm:spPr/>
      <dgm:t>
        <a:bodyPr/>
        <a:lstStyle/>
        <a:p>
          <a:endParaRPr lang="en-ZA"/>
        </a:p>
      </dgm:t>
    </dgm:pt>
    <dgm:pt modelId="{BF23BB39-DB86-49D9-A707-014F731E8730}" type="sibTrans" cxnId="{F4F751EF-DD07-4A0F-8BC7-6F5D40B87DC6}">
      <dgm:prSet/>
      <dgm:spPr/>
      <dgm:t>
        <a:bodyPr/>
        <a:lstStyle/>
        <a:p>
          <a:endParaRPr lang="en-ZA"/>
        </a:p>
      </dgm:t>
    </dgm:pt>
    <dgm:pt modelId="{DA53DA3E-CA99-459C-86C5-5137C2F02C70}">
      <dgm:prSet custT="1"/>
      <dgm:spPr/>
      <dgm:t>
        <a:bodyPr/>
        <a:lstStyle/>
        <a:p>
          <a:r>
            <a:rPr lang="en-ZA" sz="1400" dirty="0">
              <a:latin typeface="Arial" pitchFamily="34" charset="0"/>
              <a:cs typeface="Arial" pitchFamily="34" charset="0"/>
            </a:rPr>
            <a:t>Access to Finance</a:t>
          </a:r>
        </a:p>
      </dgm:t>
    </dgm:pt>
    <dgm:pt modelId="{98B3B2ED-0179-490F-8052-5D75E0D4C552}" type="parTrans" cxnId="{6263603D-7471-4A9C-86EE-DA6CFFF630AD}">
      <dgm:prSet/>
      <dgm:spPr/>
      <dgm:t>
        <a:bodyPr/>
        <a:lstStyle/>
        <a:p>
          <a:endParaRPr lang="en-ZA"/>
        </a:p>
      </dgm:t>
    </dgm:pt>
    <dgm:pt modelId="{A00BD818-3E0E-442E-BEEC-BED85159E352}" type="sibTrans" cxnId="{6263603D-7471-4A9C-86EE-DA6CFFF630AD}">
      <dgm:prSet/>
      <dgm:spPr/>
      <dgm:t>
        <a:bodyPr/>
        <a:lstStyle/>
        <a:p>
          <a:endParaRPr lang="en-ZA"/>
        </a:p>
      </dgm:t>
    </dgm:pt>
    <dgm:pt modelId="{92A6C628-CE08-4584-8D07-8D4A371D7331}">
      <dgm:prSet custT="1"/>
      <dgm:spPr/>
      <dgm:t>
        <a:bodyPr/>
        <a:lstStyle/>
        <a:p>
          <a:r>
            <a:rPr lang="en-ZA" sz="1600" dirty="0">
              <a:latin typeface="Arial" pitchFamily="34" charset="0"/>
              <a:cs typeface="Arial" pitchFamily="34" charset="0"/>
            </a:rPr>
            <a:t>Business Support Services</a:t>
          </a:r>
        </a:p>
      </dgm:t>
    </dgm:pt>
    <dgm:pt modelId="{EE200716-F934-4617-91E6-F26D84739E8E}" type="parTrans" cxnId="{A70E6A25-E124-493F-96C1-956DCE3C23EA}">
      <dgm:prSet/>
      <dgm:spPr/>
      <dgm:t>
        <a:bodyPr/>
        <a:lstStyle/>
        <a:p>
          <a:endParaRPr lang="en-ZA"/>
        </a:p>
      </dgm:t>
    </dgm:pt>
    <dgm:pt modelId="{38F4A333-3B78-400D-B50E-8B3DA0C83A6B}" type="sibTrans" cxnId="{A70E6A25-E124-493F-96C1-956DCE3C23EA}">
      <dgm:prSet/>
      <dgm:spPr/>
      <dgm:t>
        <a:bodyPr/>
        <a:lstStyle/>
        <a:p>
          <a:endParaRPr lang="en-ZA"/>
        </a:p>
      </dgm:t>
    </dgm:pt>
    <dgm:pt modelId="{07CD09C7-EBD8-4169-A592-1D16F4200122}">
      <dgm:prSet custT="1"/>
      <dgm:spPr/>
      <dgm:t>
        <a:bodyPr/>
        <a:lstStyle/>
        <a:p>
          <a:pPr>
            <a:lnSpc>
              <a:spcPct val="90000"/>
            </a:lnSpc>
            <a:spcAft>
              <a:spcPct val="35000"/>
            </a:spcAft>
          </a:pPr>
          <a:r>
            <a:rPr lang="en-ZA" sz="1600" dirty="0">
              <a:latin typeface="Arial" pitchFamily="34" charset="0"/>
              <a:cs typeface="Arial" pitchFamily="34" charset="0"/>
            </a:rPr>
            <a:t>Financial and Economic Literacy Programme</a:t>
          </a:r>
        </a:p>
      </dgm:t>
    </dgm:pt>
    <dgm:pt modelId="{B7B1E531-22AC-4569-8E38-68319969E5EA}" type="parTrans" cxnId="{BCB252DF-A0DD-479A-A2BF-9809D08B4DFA}">
      <dgm:prSet/>
      <dgm:spPr/>
      <dgm:t>
        <a:bodyPr/>
        <a:lstStyle/>
        <a:p>
          <a:endParaRPr lang="en-ZA"/>
        </a:p>
      </dgm:t>
    </dgm:pt>
    <dgm:pt modelId="{93DCBBF5-9097-4198-9ECC-9EA071CAE768}" type="sibTrans" cxnId="{BCB252DF-A0DD-479A-A2BF-9809D08B4DFA}">
      <dgm:prSet/>
      <dgm:spPr/>
      <dgm:t>
        <a:bodyPr/>
        <a:lstStyle/>
        <a:p>
          <a:endParaRPr lang="en-ZA"/>
        </a:p>
      </dgm:t>
    </dgm:pt>
    <dgm:pt modelId="{3FCA0E72-2F53-4E0B-A589-044D45355DF8}">
      <dgm:prSet custT="1"/>
      <dgm:spPr/>
      <dgm:t>
        <a:bodyPr/>
        <a:lstStyle/>
        <a:p>
          <a:r>
            <a:rPr lang="en-ZA" sz="1400" dirty="0">
              <a:latin typeface="Arial" pitchFamily="34" charset="0"/>
              <a:cs typeface="Arial" pitchFamily="34" charset="0"/>
            </a:rPr>
            <a:t>Exporters Training Programme</a:t>
          </a:r>
        </a:p>
      </dgm:t>
    </dgm:pt>
    <dgm:pt modelId="{AC5B5B68-C940-4D47-A8ED-3CE672349B8F}" type="parTrans" cxnId="{3C9F0625-0C8F-47E7-803B-CF5C332F52AC}">
      <dgm:prSet/>
      <dgm:spPr/>
      <dgm:t>
        <a:bodyPr/>
        <a:lstStyle/>
        <a:p>
          <a:endParaRPr lang="en-ZA"/>
        </a:p>
      </dgm:t>
    </dgm:pt>
    <dgm:pt modelId="{714F02C0-E7E2-4446-897C-56A75725F75E}" type="sibTrans" cxnId="{3C9F0625-0C8F-47E7-803B-CF5C332F52AC}">
      <dgm:prSet/>
      <dgm:spPr/>
      <dgm:t>
        <a:bodyPr/>
        <a:lstStyle/>
        <a:p>
          <a:endParaRPr lang="en-ZA"/>
        </a:p>
      </dgm:t>
    </dgm:pt>
    <dgm:pt modelId="{60D2C0F3-4544-4042-AD0D-6E583DDD2BBB}">
      <dgm:prSet custT="1"/>
      <dgm:spPr/>
      <dgm:t>
        <a:bodyPr/>
        <a:lstStyle/>
        <a:p>
          <a:r>
            <a:rPr lang="en-ZA" sz="2800" dirty="0">
              <a:latin typeface="Arial" pitchFamily="34" charset="0"/>
              <a:cs typeface="Arial" pitchFamily="34" charset="0"/>
            </a:rPr>
            <a:t> </a:t>
          </a:r>
          <a:r>
            <a:rPr lang="en-ZA" sz="1600" dirty="0">
              <a:latin typeface="Arial" pitchFamily="34" charset="0"/>
              <a:cs typeface="Arial" pitchFamily="34" charset="0"/>
            </a:rPr>
            <a:t>Start-up Enterprise Development Programme</a:t>
          </a:r>
          <a:endParaRPr lang="en-ZA" sz="1600" dirty="0"/>
        </a:p>
      </dgm:t>
    </dgm:pt>
    <dgm:pt modelId="{845BFD17-9B40-46A1-AE0B-F15DD17AF1EF}" type="parTrans" cxnId="{114A5CB6-D33A-462A-A335-AC474320D449}">
      <dgm:prSet/>
      <dgm:spPr/>
      <dgm:t>
        <a:bodyPr/>
        <a:lstStyle/>
        <a:p>
          <a:endParaRPr lang="en-ZA"/>
        </a:p>
      </dgm:t>
    </dgm:pt>
    <dgm:pt modelId="{442B8422-C04F-4709-B7C2-32BB35489026}" type="sibTrans" cxnId="{114A5CB6-D33A-462A-A335-AC474320D449}">
      <dgm:prSet/>
      <dgm:spPr/>
      <dgm:t>
        <a:bodyPr/>
        <a:lstStyle/>
        <a:p>
          <a:endParaRPr lang="en-ZA"/>
        </a:p>
      </dgm:t>
    </dgm:pt>
    <dgm:pt modelId="{FDDD9AE1-A76F-4E2A-8672-BD95F9B63163}">
      <dgm:prSet/>
      <dgm:spPr/>
      <dgm:t>
        <a:bodyPr/>
        <a:lstStyle/>
        <a:p>
          <a:r>
            <a:rPr lang="en-ZA" dirty="0">
              <a:latin typeface="Arial" pitchFamily="34" charset="0"/>
              <a:cs typeface="Arial" pitchFamily="34" charset="0"/>
            </a:rPr>
            <a:t>Basic Entrepreneurship Programme</a:t>
          </a:r>
        </a:p>
      </dgm:t>
    </dgm:pt>
    <dgm:pt modelId="{9D96163B-C205-4488-9AB8-6D6DB9925EE5}" type="parTrans" cxnId="{D45914C5-5E50-44EF-9E8C-FD2A9E4BEA54}">
      <dgm:prSet/>
      <dgm:spPr/>
      <dgm:t>
        <a:bodyPr/>
        <a:lstStyle/>
        <a:p>
          <a:endParaRPr lang="en-ZA"/>
        </a:p>
      </dgm:t>
    </dgm:pt>
    <dgm:pt modelId="{DFF20BC4-5D1C-4550-8305-33616A7210A7}" type="sibTrans" cxnId="{D45914C5-5E50-44EF-9E8C-FD2A9E4BEA54}">
      <dgm:prSet/>
      <dgm:spPr/>
      <dgm:t>
        <a:bodyPr/>
        <a:lstStyle/>
        <a:p>
          <a:endParaRPr lang="en-ZA"/>
        </a:p>
      </dgm:t>
    </dgm:pt>
    <dgm:pt modelId="{CC1C7A34-A718-4D26-B083-93189DAC0E87}">
      <dgm:prSet/>
      <dgm:spPr/>
      <dgm:t>
        <a:bodyPr/>
        <a:lstStyle/>
        <a:p>
          <a:r>
            <a:rPr lang="en-ZA" dirty="0">
              <a:latin typeface="Arial" pitchFamily="34" charset="0"/>
              <a:cs typeface="Arial" pitchFamily="34" charset="0"/>
            </a:rPr>
            <a:t>Technical Skills Training Programme</a:t>
          </a:r>
          <a:endParaRPr lang="en-ZA" dirty="0"/>
        </a:p>
      </dgm:t>
    </dgm:pt>
    <dgm:pt modelId="{1FF795E7-BA6F-4B2F-824A-B68A6F1AC515}" type="parTrans" cxnId="{1FE8BD7C-7901-4609-9E48-7BE7290A6604}">
      <dgm:prSet/>
      <dgm:spPr/>
      <dgm:t>
        <a:bodyPr/>
        <a:lstStyle/>
        <a:p>
          <a:endParaRPr lang="en-ZA"/>
        </a:p>
      </dgm:t>
    </dgm:pt>
    <dgm:pt modelId="{036676EE-4977-48B8-A2E4-4C31D80F5BCC}" type="sibTrans" cxnId="{1FE8BD7C-7901-4609-9E48-7BE7290A6604}">
      <dgm:prSet/>
      <dgm:spPr/>
      <dgm:t>
        <a:bodyPr/>
        <a:lstStyle/>
        <a:p>
          <a:endParaRPr lang="en-ZA"/>
        </a:p>
      </dgm:t>
    </dgm:pt>
    <dgm:pt modelId="{66B502FB-3C48-40A1-8BD9-9368301DB456}">
      <dgm:prSet/>
      <dgm:spPr/>
      <dgm:t>
        <a:bodyPr/>
        <a:lstStyle/>
        <a:p>
          <a:r>
            <a:rPr lang="en-ZA" dirty="0">
              <a:latin typeface="Arial" pitchFamily="34" charset="0"/>
              <a:cs typeface="Arial" pitchFamily="34" charset="0"/>
            </a:rPr>
            <a:t>Advance Entrepreneurial Skills </a:t>
          </a:r>
        </a:p>
      </dgm:t>
    </dgm:pt>
    <dgm:pt modelId="{F8BA7DB2-EE48-4B90-B631-07265C7FED78}" type="parTrans" cxnId="{76112CED-E743-4F29-8FE6-BCEBABC2F8E9}">
      <dgm:prSet/>
      <dgm:spPr/>
      <dgm:t>
        <a:bodyPr/>
        <a:lstStyle/>
        <a:p>
          <a:endParaRPr lang="en-ZA"/>
        </a:p>
      </dgm:t>
    </dgm:pt>
    <dgm:pt modelId="{1F39EA9B-8606-4D6C-A281-C2DC0DAE0673}" type="sibTrans" cxnId="{76112CED-E743-4F29-8FE6-BCEBABC2F8E9}">
      <dgm:prSet/>
      <dgm:spPr/>
      <dgm:t>
        <a:bodyPr/>
        <a:lstStyle/>
        <a:p>
          <a:endParaRPr lang="en-ZA"/>
        </a:p>
      </dgm:t>
    </dgm:pt>
    <dgm:pt modelId="{BBDE59B7-C464-45B5-8572-880F5E056C92}">
      <dgm:prSet/>
      <dgm:spPr/>
      <dgm:t>
        <a:bodyPr/>
        <a:lstStyle/>
        <a:p>
          <a:r>
            <a:rPr lang="en-ZA" dirty="0"/>
            <a:t>Business Incubation</a:t>
          </a:r>
        </a:p>
      </dgm:t>
    </dgm:pt>
    <dgm:pt modelId="{6C3988BC-BC26-4016-A8E1-D5CFDA3A8984}" type="parTrans" cxnId="{1EC6EBC4-2F93-4911-8E6A-82D90411961E}">
      <dgm:prSet/>
      <dgm:spPr/>
      <dgm:t>
        <a:bodyPr/>
        <a:lstStyle/>
        <a:p>
          <a:endParaRPr lang="en-ZA"/>
        </a:p>
      </dgm:t>
    </dgm:pt>
    <dgm:pt modelId="{8B15538C-4CB5-4B06-88A1-2E689ADCBA9B}" type="sibTrans" cxnId="{1EC6EBC4-2F93-4911-8E6A-82D90411961E}">
      <dgm:prSet/>
      <dgm:spPr/>
      <dgm:t>
        <a:bodyPr/>
        <a:lstStyle/>
        <a:p>
          <a:endParaRPr lang="en-ZA"/>
        </a:p>
      </dgm:t>
    </dgm:pt>
    <dgm:pt modelId="{407F5B6A-8AA5-4395-A8CF-B86B536D5471}" type="pres">
      <dgm:prSet presAssocID="{4A512E5F-4617-4796-BCD0-F455A6662CAE}" presName="Name0" presStyleCnt="0">
        <dgm:presLayoutVars>
          <dgm:dir/>
          <dgm:animLvl val="lvl"/>
          <dgm:resizeHandles val="exact"/>
        </dgm:presLayoutVars>
      </dgm:prSet>
      <dgm:spPr/>
      <dgm:t>
        <a:bodyPr/>
        <a:lstStyle/>
        <a:p>
          <a:endParaRPr lang="en-US"/>
        </a:p>
      </dgm:t>
    </dgm:pt>
    <dgm:pt modelId="{72D20F2F-FAF8-4C7D-82ED-506BEA7926D0}" type="pres">
      <dgm:prSet presAssocID="{18121E7F-134B-4647-8B0F-2D1DF73F9643}" presName="Name8" presStyleCnt="0"/>
      <dgm:spPr/>
    </dgm:pt>
    <dgm:pt modelId="{6C3DABFD-86E3-4A99-BDF4-D1066CE46203}" type="pres">
      <dgm:prSet presAssocID="{18121E7F-134B-4647-8B0F-2D1DF73F9643}" presName="level" presStyleLbl="node1" presStyleIdx="0" presStyleCnt="11">
        <dgm:presLayoutVars>
          <dgm:chMax val="1"/>
          <dgm:bulletEnabled val="1"/>
        </dgm:presLayoutVars>
      </dgm:prSet>
      <dgm:spPr/>
      <dgm:t>
        <a:bodyPr/>
        <a:lstStyle/>
        <a:p>
          <a:endParaRPr lang="en-US"/>
        </a:p>
      </dgm:t>
    </dgm:pt>
    <dgm:pt modelId="{830D9878-D03B-49A1-A412-F1E6164FF5F2}" type="pres">
      <dgm:prSet presAssocID="{18121E7F-134B-4647-8B0F-2D1DF73F9643}" presName="levelTx" presStyleLbl="revTx" presStyleIdx="0" presStyleCnt="0">
        <dgm:presLayoutVars>
          <dgm:chMax val="1"/>
          <dgm:bulletEnabled val="1"/>
        </dgm:presLayoutVars>
      </dgm:prSet>
      <dgm:spPr/>
      <dgm:t>
        <a:bodyPr/>
        <a:lstStyle/>
        <a:p>
          <a:endParaRPr lang="en-US"/>
        </a:p>
      </dgm:t>
    </dgm:pt>
    <dgm:pt modelId="{A937FAE5-2D5A-42D1-B9E4-FFB0C327317B}" type="pres">
      <dgm:prSet presAssocID="{DA53DA3E-CA99-459C-86C5-5137C2F02C70}" presName="Name8" presStyleCnt="0"/>
      <dgm:spPr/>
    </dgm:pt>
    <dgm:pt modelId="{C3B6B7EE-DA94-46B0-A70C-5D782051C3F9}" type="pres">
      <dgm:prSet presAssocID="{DA53DA3E-CA99-459C-86C5-5137C2F02C70}" presName="level" presStyleLbl="node1" presStyleIdx="1" presStyleCnt="11">
        <dgm:presLayoutVars>
          <dgm:chMax val="1"/>
          <dgm:bulletEnabled val="1"/>
        </dgm:presLayoutVars>
      </dgm:prSet>
      <dgm:spPr/>
      <dgm:t>
        <a:bodyPr/>
        <a:lstStyle/>
        <a:p>
          <a:endParaRPr lang="en-US"/>
        </a:p>
      </dgm:t>
    </dgm:pt>
    <dgm:pt modelId="{31BEFBD9-B859-46CE-A955-8C7BA37E0D0A}" type="pres">
      <dgm:prSet presAssocID="{DA53DA3E-CA99-459C-86C5-5137C2F02C70}" presName="levelTx" presStyleLbl="revTx" presStyleIdx="0" presStyleCnt="0">
        <dgm:presLayoutVars>
          <dgm:chMax val="1"/>
          <dgm:bulletEnabled val="1"/>
        </dgm:presLayoutVars>
      </dgm:prSet>
      <dgm:spPr/>
      <dgm:t>
        <a:bodyPr/>
        <a:lstStyle/>
        <a:p>
          <a:endParaRPr lang="en-US"/>
        </a:p>
      </dgm:t>
    </dgm:pt>
    <dgm:pt modelId="{1C68C419-FD07-469A-A6FA-BB4FD1022C1F}" type="pres">
      <dgm:prSet presAssocID="{3FCA0E72-2F53-4E0B-A589-044D45355DF8}" presName="Name8" presStyleCnt="0"/>
      <dgm:spPr/>
    </dgm:pt>
    <dgm:pt modelId="{224816A7-C56E-4692-853B-63E0BCB5DB31}" type="pres">
      <dgm:prSet presAssocID="{3FCA0E72-2F53-4E0B-A589-044D45355DF8}" presName="level" presStyleLbl="node1" presStyleIdx="2" presStyleCnt="11">
        <dgm:presLayoutVars>
          <dgm:chMax val="1"/>
          <dgm:bulletEnabled val="1"/>
        </dgm:presLayoutVars>
      </dgm:prSet>
      <dgm:spPr/>
      <dgm:t>
        <a:bodyPr/>
        <a:lstStyle/>
        <a:p>
          <a:endParaRPr lang="en-US"/>
        </a:p>
      </dgm:t>
    </dgm:pt>
    <dgm:pt modelId="{FA698273-2292-42A3-B69C-331E1418D98F}" type="pres">
      <dgm:prSet presAssocID="{3FCA0E72-2F53-4E0B-A589-044D45355DF8}" presName="levelTx" presStyleLbl="revTx" presStyleIdx="0" presStyleCnt="0">
        <dgm:presLayoutVars>
          <dgm:chMax val="1"/>
          <dgm:bulletEnabled val="1"/>
        </dgm:presLayoutVars>
      </dgm:prSet>
      <dgm:spPr/>
      <dgm:t>
        <a:bodyPr/>
        <a:lstStyle/>
        <a:p>
          <a:endParaRPr lang="en-US"/>
        </a:p>
      </dgm:t>
    </dgm:pt>
    <dgm:pt modelId="{A0A431C9-7D33-4BE7-950A-2141AAD10010}" type="pres">
      <dgm:prSet presAssocID="{92A6C628-CE08-4584-8D07-8D4A371D7331}" presName="Name8" presStyleCnt="0"/>
      <dgm:spPr/>
    </dgm:pt>
    <dgm:pt modelId="{1F946D0C-0116-4511-82F4-085AC5F4553B}" type="pres">
      <dgm:prSet presAssocID="{92A6C628-CE08-4584-8D07-8D4A371D7331}" presName="level" presStyleLbl="node1" presStyleIdx="3" presStyleCnt="11">
        <dgm:presLayoutVars>
          <dgm:chMax val="1"/>
          <dgm:bulletEnabled val="1"/>
        </dgm:presLayoutVars>
      </dgm:prSet>
      <dgm:spPr/>
      <dgm:t>
        <a:bodyPr/>
        <a:lstStyle/>
        <a:p>
          <a:endParaRPr lang="en-US"/>
        </a:p>
      </dgm:t>
    </dgm:pt>
    <dgm:pt modelId="{C365DBE1-9E90-4C3C-A6BE-05965754960A}" type="pres">
      <dgm:prSet presAssocID="{92A6C628-CE08-4584-8D07-8D4A371D7331}" presName="levelTx" presStyleLbl="revTx" presStyleIdx="0" presStyleCnt="0">
        <dgm:presLayoutVars>
          <dgm:chMax val="1"/>
          <dgm:bulletEnabled val="1"/>
        </dgm:presLayoutVars>
      </dgm:prSet>
      <dgm:spPr/>
      <dgm:t>
        <a:bodyPr/>
        <a:lstStyle/>
        <a:p>
          <a:endParaRPr lang="en-US"/>
        </a:p>
      </dgm:t>
    </dgm:pt>
    <dgm:pt modelId="{508082BF-F03D-4392-911F-C6D61A1E2C80}" type="pres">
      <dgm:prSet presAssocID="{4B78AE53-2333-4B2F-89E5-23D603B8E9E4}" presName="Name8" presStyleCnt="0"/>
      <dgm:spPr/>
    </dgm:pt>
    <dgm:pt modelId="{A57BD6D1-C91C-4674-A000-8956B117B358}" type="pres">
      <dgm:prSet presAssocID="{4B78AE53-2333-4B2F-89E5-23D603B8E9E4}" presName="level" presStyleLbl="node1" presStyleIdx="4" presStyleCnt="11">
        <dgm:presLayoutVars>
          <dgm:chMax val="1"/>
          <dgm:bulletEnabled val="1"/>
        </dgm:presLayoutVars>
      </dgm:prSet>
      <dgm:spPr/>
      <dgm:t>
        <a:bodyPr/>
        <a:lstStyle/>
        <a:p>
          <a:endParaRPr lang="en-US"/>
        </a:p>
      </dgm:t>
    </dgm:pt>
    <dgm:pt modelId="{D58912B0-6918-4B6B-9D24-DA89D8ED5734}" type="pres">
      <dgm:prSet presAssocID="{4B78AE53-2333-4B2F-89E5-23D603B8E9E4}" presName="levelTx" presStyleLbl="revTx" presStyleIdx="0" presStyleCnt="0">
        <dgm:presLayoutVars>
          <dgm:chMax val="1"/>
          <dgm:bulletEnabled val="1"/>
        </dgm:presLayoutVars>
      </dgm:prSet>
      <dgm:spPr/>
      <dgm:t>
        <a:bodyPr/>
        <a:lstStyle/>
        <a:p>
          <a:endParaRPr lang="en-US"/>
        </a:p>
      </dgm:t>
    </dgm:pt>
    <dgm:pt modelId="{C1058033-AA13-496B-9B72-84BDEE774E17}" type="pres">
      <dgm:prSet presAssocID="{66B502FB-3C48-40A1-8BD9-9368301DB456}" presName="Name8" presStyleCnt="0"/>
      <dgm:spPr/>
    </dgm:pt>
    <dgm:pt modelId="{ACEEC0ED-0F4F-4F3E-9A91-D6F27261D016}" type="pres">
      <dgm:prSet presAssocID="{66B502FB-3C48-40A1-8BD9-9368301DB456}" presName="level" presStyleLbl="node1" presStyleIdx="5" presStyleCnt="11">
        <dgm:presLayoutVars>
          <dgm:chMax val="1"/>
          <dgm:bulletEnabled val="1"/>
        </dgm:presLayoutVars>
      </dgm:prSet>
      <dgm:spPr/>
      <dgm:t>
        <a:bodyPr/>
        <a:lstStyle/>
        <a:p>
          <a:endParaRPr lang="en-US"/>
        </a:p>
      </dgm:t>
    </dgm:pt>
    <dgm:pt modelId="{43A6EBF5-D1EA-4467-AF37-61F4F709AD0E}" type="pres">
      <dgm:prSet presAssocID="{66B502FB-3C48-40A1-8BD9-9368301DB456}" presName="levelTx" presStyleLbl="revTx" presStyleIdx="0" presStyleCnt="0">
        <dgm:presLayoutVars>
          <dgm:chMax val="1"/>
          <dgm:bulletEnabled val="1"/>
        </dgm:presLayoutVars>
      </dgm:prSet>
      <dgm:spPr/>
      <dgm:t>
        <a:bodyPr/>
        <a:lstStyle/>
        <a:p>
          <a:endParaRPr lang="en-US"/>
        </a:p>
      </dgm:t>
    </dgm:pt>
    <dgm:pt modelId="{F09D58BC-5DE8-4FD6-A607-3327D07B2675}" type="pres">
      <dgm:prSet presAssocID="{FDDD9AE1-A76F-4E2A-8672-BD95F9B63163}" presName="Name8" presStyleCnt="0"/>
      <dgm:spPr/>
    </dgm:pt>
    <dgm:pt modelId="{4D999740-2D6C-4502-953C-AF253428D491}" type="pres">
      <dgm:prSet presAssocID="{FDDD9AE1-A76F-4E2A-8672-BD95F9B63163}" presName="level" presStyleLbl="node1" presStyleIdx="6" presStyleCnt="11">
        <dgm:presLayoutVars>
          <dgm:chMax val="1"/>
          <dgm:bulletEnabled val="1"/>
        </dgm:presLayoutVars>
      </dgm:prSet>
      <dgm:spPr/>
      <dgm:t>
        <a:bodyPr/>
        <a:lstStyle/>
        <a:p>
          <a:endParaRPr lang="en-US"/>
        </a:p>
      </dgm:t>
    </dgm:pt>
    <dgm:pt modelId="{4AD6A72B-002B-408E-81E2-C14E94D38286}" type="pres">
      <dgm:prSet presAssocID="{FDDD9AE1-A76F-4E2A-8672-BD95F9B63163}" presName="levelTx" presStyleLbl="revTx" presStyleIdx="0" presStyleCnt="0">
        <dgm:presLayoutVars>
          <dgm:chMax val="1"/>
          <dgm:bulletEnabled val="1"/>
        </dgm:presLayoutVars>
      </dgm:prSet>
      <dgm:spPr/>
      <dgm:t>
        <a:bodyPr/>
        <a:lstStyle/>
        <a:p>
          <a:endParaRPr lang="en-US"/>
        </a:p>
      </dgm:t>
    </dgm:pt>
    <dgm:pt modelId="{1A90BD60-5C4E-4B87-9D88-4805C32F9286}" type="pres">
      <dgm:prSet presAssocID="{60D2C0F3-4544-4042-AD0D-6E583DDD2BBB}" presName="Name8" presStyleCnt="0"/>
      <dgm:spPr/>
    </dgm:pt>
    <dgm:pt modelId="{F04BA451-E817-4607-B0B2-5FF94CE7B2FA}" type="pres">
      <dgm:prSet presAssocID="{60D2C0F3-4544-4042-AD0D-6E583DDD2BBB}" presName="level" presStyleLbl="node1" presStyleIdx="7" presStyleCnt="11">
        <dgm:presLayoutVars>
          <dgm:chMax val="1"/>
          <dgm:bulletEnabled val="1"/>
        </dgm:presLayoutVars>
      </dgm:prSet>
      <dgm:spPr/>
      <dgm:t>
        <a:bodyPr/>
        <a:lstStyle/>
        <a:p>
          <a:endParaRPr lang="en-US"/>
        </a:p>
      </dgm:t>
    </dgm:pt>
    <dgm:pt modelId="{0D1049E8-1304-454D-9EEE-DBD74E690BA2}" type="pres">
      <dgm:prSet presAssocID="{60D2C0F3-4544-4042-AD0D-6E583DDD2BBB}" presName="levelTx" presStyleLbl="revTx" presStyleIdx="0" presStyleCnt="0">
        <dgm:presLayoutVars>
          <dgm:chMax val="1"/>
          <dgm:bulletEnabled val="1"/>
        </dgm:presLayoutVars>
      </dgm:prSet>
      <dgm:spPr/>
      <dgm:t>
        <a:bodyPr/>
        <a:lstStyle/>
        <a:p>
          <a:endParaRPr lang="en-US"/>
        </a:p>
      </dgm:t>
    </dgm:pt>
    <dgm:pt modelId="{B998128A-6C81-4D79-B125-1362FBD270BF}" type="pres">
      <dgm:prSet presAssocID="{BBDE59B7-C464-45B5-8572-880F5E056C92}" presName="Name8" presStyleCnt="0"/>
      <dgm:spPr/>
    </dgm:pt>
    <dgm:pt modelId="{06B4B8C4-1CB8-43CE-B670-9AB53D765B87}" type="pres">
      <dgm:prSet presAssocID="{BBDE59B7-C464-45B5-8572-880F5E056C92}" presName="level" presStyleLbl="node1" presStyleIdx="8" presStyleCnt="11">
        <dgm:presLayoutVars>
          <dgm:chMax val="1"/>
          <dgm:bulletEnabled val="1"/>
        </dgm:presLayoutVars>
      </dgm:prSet>
      <dgm:spPr/>
      <dgm:t>
        <a:bodyPr/>
        <a:lstStyle/>
        <a:p>
          <a:endParaRPr lang="en-US"/>
        </a:p>
      </dgm:t>
    </dgm:pt>
    <dgm:pt modelId="{7F58CA17-AD1A-48F1-9B41-98307CE5C14C}" type="pres">
      <dgm:prSet presAssocID="{BBDE59B7-C464-45B5-8572-880F5E056C92}" presName="levelTx" presStyleLbl="revTx" presStyleIdx="0" presStyleCnt="0">
        <dgm:presLayoutVars>
          <dgm:chMax val="1"/>
          <dgm:bulletEnabled val="1"/>
        </dgm:presLayoutVars>
      </dgm:prSet>
      <dgm:spPr/>
      <dgm:t>
        <a:bodyPr/>
        <a:lstStyle/>
        <a:p>
          <a:endParaRPr lang="en-US"/>
        </a:p>
      </dgm:t>
    </dgm:pt>
    <dgm:pt modelId="{47110C39-30F4-4A2E-BCD2-851E41C0B81F}" type="pres">
      <dgm:prSet presAssocID="{07CD09C7-EBD8-4169-A592-1D16F4200122}" presName="Name8" presStyleCnt="0"/>
      <dgm:spPr/>
    </dgm:pt>
    <dgm:pt modelId="{BB50A708-806B-4167-8B9F-E5D76E0E9652}" type="pres">
      <dgm:prSet presAssocID="{07CD09C7-EBD8-4169-A592-1D16F4200122}" presName="level" presStyleLbl="node1" presStyleIdx="9" presStyleCnt="11">
        <dgm:presLayoutVars>
          <dgm:chMax val="1"/>
          <dgm:bulletEnabled val="1"/>
        </dgm:presLayoutVars>
      </dgm:prSet>
      <dgm:spPr/>
      <dgm:t>
        <a:bodyPr/>
        <a:lstStyle/>
        <a:p>
          <a:endParaRPr lang="en-US"/>
        </a:p>
      </dgm:t>
    </dgm:pt>
    <dgm:pt modelId="{D23CC13A-E27C-446B-8390-4CF9E120CA95}" type="pres">
      <dgm:prSet presAssocID="{07CD09C7-EBD8-4169-A592-1D16F4200122}" presName="levelTx" presStyleLbl="revTx" presStyleIdx="0" presStyleCnt="0">
        <dgm:presLayoutVars>
          <dgm:chMax val="1"/>
          <dgm:bulletEnabled val="1"/>
        </dgm:presLayoutVars>
      </dgm:prSet>
      <dgm:spPr/>
      <dgm:t>
        <a:bodyPr/>
        <a:lstStyle/>
        <a:p>
          <a:endParaRPr lang="en-US"/>
        </a:p>
      </dgm:t>
    </dgm:pt>
    <dgm:pt modelId="{B9CC5270-A344-4EE9-AEF5-5C5537E33398}" type="pres">
      <dgm:prSet presAssocID="{CC1C7A34-A718-4D26-B083-93189DAC0E87}" presName="Name8" presStyleCnt="0"/>
      <dgm:spPr/>
    </dgm:pt>
    <dgm:pt modelId="{1C113987-8651-44FA-83D3-3CABB60983E0}" type="pres">
      <dgm:prSet presAssocID="{CC1C7A34-A718-4D26-B083-93189DAC0E87}" presName="level" presStyleLbl="node1" presStyleIdx="10" presStyleCnt="11">
        <dgm:presLayoutVars>
          <dgm:chMax val="1"/>
          <dgm:bulletEnabled val="1"/>
        </dgm:presLayoutVars>
      </dgm:prSet>
      <dgm:spPr/>
      <dgm:t>
        <a:bodyPr/>
        <a:lstStyle/>
        <a:p>
          <a:endParaRPr lang="en-US"/>
        </a:p>
      </dgm:t>
    </dgm:pt>
    <dgm:pt modelId="{63BAB7E3-4CEF-4250-A690-2B03CFA1663B}" type="pres">
      <dgm:prSet presAssocID="{CC1C7A34-A718-4D26-B083-93189DAC0E87}" presName="levelTx" presStyleLbl="revTx" presStyleIdx="0" presStyleCnt="0">
        <dgm:presLayoutVars>
          <dgm:chMax val="1"/>
          <dgm:bulletEnabled val="1"/>
        </dgm:presLayoutVars>
      </dgm:prSet>
      <dgm:spPr/>
      <dgm:t>
        <a:bodyPr/>
        <a:lstStyle/>
        <a:p>
          <a:endParaRPr lang="en-US"/>
        </a:p>
      </dgm:t>
    </dgm:pt>
  </dgm:ptLst>
  <dgm:cxnLst>
    <dgm:cxn modelId="{AA7EE065-BF20-4806-9098-20EFAFC518FC}" type="presOf" srcId="{CC1C7A34-A718-4D26-B083-93189DAC0E87}" destId="{1C113987-8651-44FA-83D3-3CABB60983E0}" srcOrd="0" destOrd="0" presId="urn:microsoft.com/office/officeart/2005/8/layout/pyramid1"/>
    <dgm:cxn modelId="{BCB252DF-A0DD-479A-A2BF-9809D08B4DFA}" srcId="{4A512E5F-4617-4796-BCD0-F455A6662CAE}" destId="{07CD09C7-EBD8-4169-A592-1D16F4200122}" srcOrd="9" destOrd="0" parTransId="{B7B1E531-22AC-4569-8E38-68319969E5EA}" sibTransId="{93DCBBF5-9097-4198-9ECC-9EA071CAE768}"/>
    <dgm:cxn modelId="{907394CB-F2FD-495C-837E-0C8E963BCDCF}" type="presOf" srcId="{BBDE59B7-C464-45B5-8572-880F5E056C92}" destId="{7F58CA17-AD1A-48F1-9B41-98307CE5C14C}" srcOrd="1" destOrd="0" presId="urn:microsoft.com/office/officeart/2005/8/layout/pyramid1"/>
    <dgm:cxn modelId="{9794D7B5-79EA-40D9-977F-AD92675AED97}" type="presOf" srcId="{66B502FB-3C48-40A1-8BD9-9368301DB456}" destId="{43A6EBF5-D1EA-4467-AF37-61F4F709AD0E}" srcOrd="1" destOrd="0" presId="urn:microsoft.com/office/officeart/2005/8/layout/pyramid1"/>
    <dgm:cxn modelId="{0E0E605E-DD18-48BE-8B43-71C666D5B3A1}" type="presOf" srcId="{07CD09C7-EBD8-4169-A592-1D16F4200122}" destId="{D23CC13A-E27C-446B-8390-4CF9E120CA95}" srcOrd="1" destOrd="0" presId="urn:microsoft.com/office/officeart/2005/8/layout/pyramid1"/>
    <dgm:cxn modelId="{D45914C5-5E50-44EF-9E8C-FD2A9E4BEA54}" srcId="{4A512E5F-4617-4796-BCD0-F455A6662CAE}" destId="{FDDD9AE1-A76F-4E2A-8672-BD95F9B63163}" srcOrd="6" destOrd="0" parTransId="{9D96163B-C205-4488-9AB8-6D6DB9925EE5}" sibTransId="{DFF20BC4-5D1C-4550-8305-33616A7210A7}"/>
    <dgm:cxn modelId="{53E05C05-2E61-49E5-892A-9AEBDF7178B3}" type="presOf" srcId="{92A6C628-CE08-4584-8D07-8D4A371D7331}" destId="{C365DBE1-9E90-4C3C-A6BE-05965754960A}" srcOrd="1" destOrd="0" presId="urn:microsoft.com/office/officeart/2005/8/layout/pyramid1"/>
    <dgm:cxn modelId="{F3FC5C48-C689-43DB-83C8-D594F22ED83B}" type="presOf" srcId="{3FCA0E72-2F53-4E0B-A589-044D45355DF8}" destId="{FA698273-2292-42A3-B69C-331E1418D98F}" srcOrd="1" destOrd="0" presId="urn:microsoft.com/office/officeart/2005/8/layout/pyramid1"/>
    <dgm:cxn modelId="{2E3433D7-D9C7-4C96-BAF9-A3B565852711}" type="presOf" srcId="{3FCA0E72-2F53-4E0B-A589-044D45355DF8}" destId="{224816A7-C56E-4692-853B-63E0BCB5DB31}" srcOrd="0" destOrd="0" presId="urn:microsoft.com/office/officeart/2005/8/layout/pyramid1"/>
    <dgm:cxn modelId="{76112CED-E743-4F29-8FE6-BCEBABC2F8E9}" srcId="{4A512E5F-4617-4796-BCD0-F455A6662CAE}" destId="{66B502FB-3C48-40A1-8BD9-9368301DB456}" srcOrd="5" destOrd="0" parTransId="{F8BA7DB2-EE48-4B90-B631-07265C7FED78}" sibTransId="{1F39EA9B-8606-4D6C-A281-C2DC0DAE0673}"/>
    <dgm:cxn modelId="{2711847E-F7FE-4B86-8893-38DEE22E91B7}" type="presOf" srcId="{FDDD9AE1-A76F-4E2A-8672-BD95F9B63163}" destId="{4D999740-2D6C-4502-953C-AF253428D491}" srcOrd="0" destOrd="0" presId="urn:microsoft.com/office/officeart/2005/8/layout/pyramid1"/>
    <dgm:cxn modelId="{F4F751EF-DD07-4A0F-8BC7-6F5D40B87DC6}" srcId="{4A512E5F-4617-4796-BCD0-F455A6662CAE}" destId="{18121E7F-134B-4647-8B0F-2D1DF73F9643}" srcOrd="0" destOrd="0" parTransId="{0DE62B5F-AD74-490B-95EC-3C238F7FD4E3}" sibTransId="{BF23BB39-DB86-49D9-A707-014F731E8730}"/>
    <dgm:cxn modelId="{A70E6A25-E124-493F-96C1-956DCE3C23EA}" srcId="{4A512E5F-4617-4796-BCD0-F455A6662CAE}" destId="{92A6C628-CE08-4584-8D07-8D4A371D7331}" srcOrd="3" destOrd="0" parTransId="{EE200716-F934-4617-91E6-F26D84739E8E}" sibTransId="{38F4A333-3B78-400D-B50E-8B3DA0C83A6B}"/>
    <dgm:cxn modelId="{432D3FF8-BD63-4B1B-AF36-158CADC9F531}" type="presOf" srcId="{18121E7F-134B-4647-8B0F-2D1DF73F9643}" destId="{830D9878-D03B-49A1-A412-F1E6164FF5F2}" srcOrd="1" destOrd="0" presId="urn:microsoft.com/office/officeart/2005/8/layout/pyramid1"/>
    <dgm:cxn modelId="{3B082845-26F4-4A3A-AFF6-6C8D99F6C878}" type="presOf" srcId="{60D2C0F3-4544-4042-AD0D-6E583DDD2BBB}" destId="{0D1049E8-1304-454D-9EEE-DBD74E690BA2}" srcOrd="1" destOrd="0" presId="urn:microsoft.com/office/officeart/2005/8/layout/pyramid1"/>
    <dgm:cxn modelId="{1716D626-B918-4133-8734-A38BD0EB9017}" type="presOf" srcId="{66B502FB-3C48-40A1-8BD9-9368301DB456}" destId="{ACEEC0ED-0F4F-4F3E-9A91-D6F27261D016}" srcOrd="0" destOrd="0" presId="urn:microsoft.com/office/officeart/2005/8/layout/pyramid1"/>
    <dgm:cxn modelId="{2FEEC1BF-34B7-485F-83B9-E499BDAAB6CD}" type="presOf" srcId="{92A6C628-CE08-4584-8D07-8D4A371D7331}" destId="{1F946D0C-0116-4511-82F4-085AC5F4553B}" srcOrd="0" destOrd="0" presId="urn:microsoft.com/office/officeart/2005/8/layout/pyramid1"/>
    <dgm:cxn modelId="{0A5205AE-E12C-4396-B825-9D3F97A1CB7A}" type="presOf" srcId="{4B78AE53-2333-4B2F-89E5-23D603B8E9E4}" destId="{A57BD6D1-C91C-4674-A000-8956B117B358}" srcOrd="0" destOrd="0" presId="urn:microsoft.com/office/officeart/2005/8/layout/pyramid1"/>
    <dgm:cxn modelId="{DCD54AA3-3EED-4083-B884-2804D3F0DB68}" type="presOf" srcId="{07CD09C7-EBD8-4169-A592-1D16F4200122}" destId="{BB50A708-806B-4167-8B9F-E5D76E0E9652}" srcOrd="0" destOrd="0" presId="urn:microsoft.com/office/officeart/2005/8/layout/pyramid1"/>
    <dgm:cxn modelId="{3E658FC9-4B0B-4ADA-99FD-4426FD00DEB7}" type="presOf" srcId="{4A512E5F-4617-4796-BCD0-F455A6662CAE}" destId="{407F5B6A-8AA5-4395-A8CF-B86B536D5471}" srcOrd="0" destOrd="0" presId="urn:microsoft.com/office/officeart/2005/8/layout/pyramid1"/>
    <dgm:cxn modelId="{F20E3E69-62EE-4F30-85B4-70E2E5776CCF}" type="presOf" srcId="{FDDD9AE1-A76F-4E2A-8672-BD95F9B63163}" destId="{4AD6A72B-002B-408E-81E2-C14E94D38286}" srcOrd="1" destOrd="0" presId="urn:microsoft.com/office/officeart/2005/8/layout/pyramid1"/>
    <dgm:cxn modelId="{1EC6EBC4-2F93-4911-8E6A-82D90411961E}" srcId="{4A512E5F-4617-4796-BCD0-F455A6662CAE}" destId="{BBDE59B7-C464-45B5-8572-880F5E056C92}" srcOrd="8" destOrd="0" parTransId="{6C3988BC-BC26-4016-A8E1-D5CFDA3A8984}" sibTransId="{8B15538C-4CB5-4B06-88A1-2E689ADCBA9B}"/>
    <dgm:cxn modelId="{2459B035-A15F-404B-80DD-DAC757ECD0BD}" type="presOf" srcId="{DA53DA3E-CA99-459C-86C5-5137C2F02C70}" destId="{C3B6B7EE-DA94-46B0-A70C-5D782051C3F9}" srcOrd="0" destOrd="0" presId="urn:microsoft.com/office/officeart/2005/8/layout/pyramid1"/>
    <dgm:cxn modelId="{3C9F0625-0C8F-47E7-803B-CF5C332F52AC}" srcId="{4A512E5F-4617-4796-BCD0-F455A6662CAE}" destId="{3FCA0E72-2F53-4E0B-A589-044D45355DF8}" srcOrd="2" destOrd="0" parTransId="{AC5B5B68-C940-4D47-A8ED-3CE672349B8F}" sibTransId="{714F02C0-E7E2-4446-897C-56A75725F75E}"/>
    <dgm:cxn modelId="{6263603D-7471-4A9C-86EE-DA6CFFF630AD}" srcId="{4A512E5F-4617-4796-BCD0-F455A6662CAE}" destId="{DA53DA3E-CA99-459C-86C5-5137C2F02C70}" srcOrd="1" destOrd="0" parTransId="{98B3B2ED-0179-490F-8052-5D75E0D4C552}" sibTransId="{A00BD818-3E0E-442E-BEEC-BED85159E352}"/>
    <dgm:cxn modelId="{3BC2E3DB-FA8A-4C54-88E0-81F8665B19EC}" type="presOf" srcId="{4B78AE53-2333-4B2F-89E5-23D603B8E9E4}" destId="{D58912B0-6918-4B6B-9D24-DA89D8ED5734}" srcOrd="1" destOrd="0" presId="urn:microsoft.com/office/officeart/2005/8/layout/pyramid1"/>
    <dgm:cxn modelId="{04914A3A-9FFB-4644-9F54-F014934FCCA1}" srcId="{4A512E5F-4617-4796-BCD0-F455A6662CAE}" destId="{4B78AE53-2333-4B2F-89E5-23D603B8E9E4}" srcOrd="4" destOrd="0" parTransId="{3301FAB5-F301-4050-B5D2-AC18330B5D3D}" sibTransId="{1383D8BB-3C4C-453F-8851-8A426B84D5E8}"/>
    <dgm:cxn modelId="{D21708DE-D62F-4CDA-A55F-019C18FF38A6}" type="presOf" srcId="{60D2C0F3-4544-4042-AD0D-6E583DDD2BBB}" destId="{F04BA451-E817-4607-B0B2-5FF94CE7B2FA}" srcOrd="0" destOrd="0" presId="urn:microsoft.com/office/officeart/2005/8/layout/pyramid1"/>
    <dgm:cxn modelId="{114A5CB6-D33A-462A-A335-AC474320D449}" srcId="{4A512E5F-4617-4796-BCD0-F455A6662CAE}" destId="{60D2C0F3-4544-4042-AD0D-6E583DDD2BBB}" srcOrd="7" destOrd="0" parTransId="{845BFD17-9B40-46A1-AE0B-F15DD17AF1EF}" sibTransId="{442B8422-C04F-4709-B7C2-32BB35489026}"/>
    <dgm:cxn modelId="{1FE8BD7C-7901-4609-9E48-7BE7290A6604}" srcId="{4A512E5F-4617-4796-BCD0-F455A6662CAE}" destId="{CC1C7A34-A718-4D26-B083-93189DAC0E87}" srcOrd="10" destOrd="0" parTransId="{1FF795E7-BA6F-4B2F-824A-B68A6F1AC515}" sibTransId="{036676EE-4977-48B8-A2E4-4C31D80F5BCC}"/>
    <dgm:cxn modelId="{1C82D827-976F-4D3F-9A99-817251C2585A}" type="presOf" srcId="{CC1C7A34-A718-4D26-B083-93189DAC0E87}" destId="{63BAB7E3-4CEF-4250-A690-2B03CFA1663B}" srcOrd="1" destOrd="0" presId="urn:microsoft.com/office/officeart/2005/8/layout/pyramid1"/>
    <dgm:cxn modelId="{ADB04C29-DFCA-445A-9696-5F4C876B36B1}" type="presOf" srcId="{18121E7F-134B-4647-8B0F-2D1DF73F9643}" destId="{6C3DABFD-86E3-4A99-BDF4-D1066CE46203}" srcOrd="0" destOrd="0" presId="urn:microsoft.com/office/officeart/2005/8/layout/pyramid1"/>
    <dgm:cxn modelId="{C50208C5-AA74-4894-8E68-983580EE7734}" type="presOf" srcId="{BBDE59B7-C464-45B5-8572-880F5E056C92}" destId="{06B4B8C4-1CB8-43CE-B670-9AB53D765B87}" srcOrd="0" destOrd="0" presId="urn:microsoft.com/office/officeart/2005/8/layout/pyramid1"/>
    <dgm:cxn modelId="{505D4414-8DB1-4D42-94A4-C50D84279EBE}" type="presOf" srcId="{DA53DA3E-CA99-459C-86C5-5137C2F02C70}" destId="{31BEFBD9-B859-46CE-A955-8C7BA37E0D0A}" srcOrd="1" destOrd="0" presId="urn:microsoft.com/office/officeart/2005/8/layout/pyramid1"/>
    <dgm:cxn modelId="{5D9E45B1-FF11-4AC8-A4B1-27D162996602}" type="presParOf" srcId="{407F5B6A-8AA5-4395-A8CF-B86B536D5471}" destId="{72D20F2F-FAF8-4C7D-82ED-506BEA7926D0}" srcOrd="0" destOrd="0" presId="urn:microsoft.com/office/officeart/2005/8/layout/pyramid1"/>
    <dgm:cxn modelId="{42789BCD-B799-4778-9D75-86D3E9F67E1C}" type="presParOf" srcId="{72D20F2F-FAF8-4C7D-82ED-506BEA7926D0}" destId="{6C3DABFD-86E3-4A99-BDF4-D1066CE46203}" srcOrd="0" destOrd="0" presId="urn:microsoft.com/office/officeart/2005/8/layout/pyramid1"/>
    <dgm:cxn modelId="{5F3710FA-AF56-4086-96D1-A33A2AA5C5F2}" type="presParOf" srcId="{72D20F2F-FAF8-4C7D-82ED-506BEA7926D0}" destId="{830D9878-D03B-49A1-A412-F1E6164FF5F2}" srcOrd="1" destOrd="0" presId="urn:microsoft.com/office/officeart/2005/8/layout/pyramid1"/>
    <dgm:cxn modelId="{7DE9CA54-893F-4B02-BD4A-4DE00E9F8E5E}" type="presParOf" srcId="{407F5B6A-8AA5-4395-A8CF-B86B536D5471}" destId="{A937FAE5-2D5A-42D1-B9E4-FFB0C327317B}" srcOrd="1" destOrd="0" presId="urn:microsoft.com/office/officeart/2005/8/layout/pyramid1"/>
    <dgm:cxn modelId="{E9ACBAA8-B9C3-4236-AAA9-DC6043776C9D}" type="presParOf" srcId="{A937FAE5-2D5A-42D1-B9E4-FFB0C327317B}" destId="{C3B6B7EE-DA94-46B0-A70C-5D782051C3F9}" srcOrd="0" destOrd="0" presId="urn:microsoft.com/office/officeart/2005/8/layout/pyramid1"/>
    <dgm:cxn modelId="{1059737C-1307-4937-87FC-D2953EFA8073}" type="presParOf" srcId="{A937FAE5-2D5A-42D1-B9E4-FFB0C327317B}" destId="{31BEFBD9-B859-46CE-A955-8C7BA37E0D0A}" srcOrd="1" destOrd="0" presId="urn:microsoft.com/office/officeart/2005/8/layout/pyramid1"/>
    <dgm:cxn modelId="{1CC33D9B-CB53-4BA8-BA20-53BAC56A5369}" type="presParOf" srcId="{407F5B6A-8AA5-4395-A8CF-B86B536D5471}" destId="{1C68C419-FD07-469A-A6FA-BB4FD1022C1F}" srcOrd="2" destOrd="0" presId="urn:microsoft.com/office/officeart/2005/8/layout/pyramid1"/>
    <dgm:cxn modelId="{A13D90CC-67FD-4D87-BAFD-7F7436CDB2C3}" type="presParOf" srcId="{1C68C419-FD07-469A-A6FA-BB4FD1022C1F}" destId="{224816A7-C56E-4692-853B-63E0BCB5DB31}" srcOrd="0" destOrd="0" presId="urn:microsoft.com/office/officeart/2005/8/layout/pyramid1"/>
    <dgm:cxn modelId="{7B5275E1-0039-4D4D-B70E-0869F974E196}" type="presParOf" srcId="{1C68C419-FD07-469A-A6FA-BB4FD1022C1F}" destId="{FA698273-2292-42A3-B69C-331E1418D98F}" srcOrd="1" destOrd="0" presId="urn:microsoft.com/office/officeart/2005/8/layout/pyramid1"/>
    <dgm:cxn modelId="{7CD15522-F397-4B5B-A3C9-440B57DE6952}" type="presParOf" srcId="{407F5B6A-8AA5-4395-A8CF-B86B536D5471}" destId="{A0A431C9-7D33-4BE7-950A-2141AAD10010}" srcOrd="3" destOrd="0" presId="urn:microsoft.com/office/officeart/2005/8/layout/pyramid1"/>
    <dgm:cxn modelId="{5B8C9C70-3F84-4F56-8825-B2EF718D6519}" type="presParOf" srcId="{A0A431C9-7D33-4BE7-950A-2141AAD10010}" destId="{1F946D0C-0116-4511-82F4-085AC5F4553B}" srcOrd="0" destOrd="0" presId="urn:microsoft.com/office/officeart/2005/8/layout/pyramid1"/>
    <dgm:cxn modelId="{AFBB7FE2-0867-450F-B370-7CF8C2152C75}" type="presParOf" srcId="{A0A431C9-7D33-4BE7-950A-2141AAD10010}" destId="{C365DBE1-9E90-4C3C-A6BE-05965754960A}" srcOrd="1" destOrd="0" presId="urn:microsoft.com/office/officeart/2005/8/layout/pyramid1"/>
    <dgm:cxn modelId="{9D69AF7B-65A1-4F3F-A14B-FAED4ED88E2D}" type="presParOf" srcId="{407F5B6A-8AA5-4395-A8CF-B86B536D5471}" destId="{508082BF-F03D-4392-911F-C6D61A1E2C80}" srcOrd="4" destOrd="0" presId="urn:microsoft.com/office/officeart/2005/8/layout/pyramid1"/>
    <dgm:cxn modelId="{A17C5FEB-9860-4447-8D51-CF0545F03058}" type="presParOf" srcId="{508082BF-F03D-4392-911F-C6D61A1E2C80}" destId="{A57BD6D1-C91C-4674-A000-8956B117B358}" srcOrd="0" destOrd="0" presId="urn:microsoft.com/office/officeart/2005/8/layout/pyramid1"/>
    <dgm:cxn modelId="{DECE5D65-1ADA-46A6-A3B8-EA4333AE87EA}" type="presParOf" srcId="{508082BF-F03D-4392-911F-C6D61A1E2C80}" destId="{D58912B0-6918-4B6B-9D24-DA89D8ED5734}" srcOrd="1" destOrd="0" presId="urn:microsoft.com/office/officeart/2005/8/layout/pyramid1"/>
    <dgm:cxn modelId="{5E9C5860-A797-4239-BE84-AE07A670AB5A}" type="presParOf" srcId="{407F5B6A-8AA5-4395-A8CF-B86B536D5471}" destId="{C1058033-AA13-496B-9B72-84BDEE774E17}" srcOrd="5" destOrd="0" presId="urn:microsoft.com/office/officeart/2005/8/layout/pyramid1"/>
    <dgm:cxn modelId="{334D0AEF-497B-4281-852C-59C54D253E04}" type="presParOf" srcId="{C1058033-AA13-496B-9B72-84BDEE774E17}" destId="{ACEEC0ED-0F4F-4F3E-9A91-D6F27261D016}" srcOrd="0" destOrd="0" presId="urn:microsoft.com/office/officeart/2005/8/layout/pyramid1"/>
    <dgm:cxn modelId="{04445083-F277-428E-8D87-E6A294404728}" type="presParOf" srcId="{C1058033-AA13-496B-9B72-84BDEE774E17}" destId="{43A6EBF5-D1EA-4467-AF37-61F4F709AD0E}" srcOrd="1" destOrd="0" presId="urn:microsoft.com/office/officeart/2005/8/layout/pyramid1"/>
    <dgm:cxn modelId="{A645E2AA-C1E1-4605-A024-8A4EE8F8F8DB}" type="presParOf" srcId="{407F5B6A-8AA5-4395-A8CF-B86B536D5471}" destId="{F09D58BC-5DE8-4FD6-A607-3327D07B2675}" srcOrd="6" destOrd="0" presId="urn:microsoft.com/office/officeart/2005/8/layout/pyramid1"/>
    <dgm:cxn modelId="{B5057BC2-0E30-4D1A-92B9-C56B7D430217}" type="presParOf" srcId="{F09D58BC-5DE8-4FD6-A607-3327D07B2675}" destId="{4D999740-2D6C-4502-953C-AF253428D491}" srcOrd="0" destOrd="0" presId="urn:microsoft.com/office/officeart/2005/8/layout/pyramid1"/>
    <dgm:cxn modelId="{FAA95A35-B420-4840-810F-3BF0C7727416}" type="presParOf" srcId="{F09D58BC-5DE8-4FD6-A607-3327D07B2675}" destId="{4AD6A72B-002B-408E-81E2-C14E94D38286}" srcOrd="1" destOrd="0" presId="urn:microsoft.com/office/officeart/2005/8/layout/pyramid1"/>
    <dgm:cxn modelId="{E1D0DBFC-C7A0-4991-A5BA-191A34CE1405}" type="presParOf" srcId="{407F5B6A-8AA5-4395-A8CF-B86B536D5471}" destId="{1A90BD60-5C4E-4B87-9D88-4805C32F9286}" srcOrd="7" destOrd="0" presId="urn:microsoft.com/office/officeart/2005/8/layout/pyramid1"/>
    <dgm:cxn modelId="{E85174AD-A874-425A-B3BB-9C521EDA2F9F}" type="presParOf" srcId="{1A90BD60-5C4E-4B87-9D88-4805C32F9286}" destId="{F04BA451-E817-4607-B0B2-5FF94CE7B2FA}" srcOrd="0" destOrd="0" presId="urn:microsoft.com/office/officeart/2005/8/layout/pyramid1"/>
    <dgm:cxn modelId="{14794C9A-FBD1-4571-8F2F-5651DF0427A4}" type="presParOf" srcId="{1A90BD60-5C4E-4B87-9D88-4805C32F9286}" destId="{0D1049E8-1304-454D-9EEE-DBD74E690BA2}" srcOrd="1" destOrd="0" presId="urn:microsoft.com/office/officeart/2005/8/layout/pyramid1"/>
    <dgm:cxn modelId="{331D43C7-6FE0-4C95-A916-42450C0ACEF2}" type="presParOf" srcId="{407F5B6A-8AA5-4395-A8CF-B86B536D5471}" destId="{B998128A-6C81-4D79-B125-1362FBD270BF}" srcOrd="8" destOrd="0" presId="urn:microsoft.com/office/officeart/2005/8/layout/pyramid1"/>
    <dgm:cxn modelId="{0B17ED0A-9F86-43CE-973A-5EF9EF985E7E}" type="presParOf" srcId="{B998128A-6C81-4D79-B125-1362FBD270BF}" destId="{06B4B8C4-1CB8-43CE-B670-9AB53D765B87}" srcOrd="0" destOrd="0" presId="urn:microsoft.com/office/officeart/2005/8/layout/pyramid1"/>
    <dgm:cxn modelId="{4C89A22F-4C21-431C-9707-E128E9931839}" type="presParOf" srcId="{B998128A-6C81-4D79-B125-1362FBD270BF}" destId="{7F58CA17-AD1A-48F1-9B41-98307CE5C14C}" srcOrd="1" destOrd="0" presId="urn:microsoft.com/office/officeart/2005/8/layout/pyramid1"/>
    <dgm:cxn modelId="{92914AC6-0A0E-4287-A7C1-9A8B570D17F7}" type="presParOf" srcId="{407F5B6A-8AA5-4395-A8CF-B86B536D5471}" destId="{47110C39-30F4-4A2E-BCD2-851E41C0B81F}" srcOrd="9" destOrd="0" presId="urn:microsoft.com/office/officeart/2005/8/layout/pyramid1"/>
    <dgm:cxn modelId="{5EC2EB76-2AEF-41FF-8519-806CF74B6717}" type="presParOf" srcId="{47110C39-30F4-4A2E-BCD2-851E41C0B81F}" destId="{BB50A708-806B-4167-8B9F-E5D76E0E9652}" srcOrd="0" destOrd="0" presId="urn:microsoft.com/office/officeart/2005/8/layout/pyramid1"/>
    <dgm:cxn modelId="{9C1AC79E-B925-4A61-B927-EF8B71FB4045}" type="presParOf" srcId="{47110C39-30F4-4A2E-BCD2-851E41C0B81F}" destId="{D23CC13A-E27C-446B-8390-4CF9E120CA95}" srcOrd="1" destOrd="0" presId="urn:microsoft.com/office/officeart/2005/8/layout/pyramid1"/>
    <dgm:cxn modelId="{4265A28A-465C-4E94-B15C-BFD45221E934}" type="presParOf" srcId="{407F5B6A-8AA5-4395-A8CF-B86B536D5471}" destId="{B9CC5270-A344-4EE9-AEF5-5C5537E33398}" srcOrd="10" destOrd="0" presId="urn:microsoft.com/office/officeart/2005/8/layout/pyramid1"/>
    <dgm:cxn modelId="{6FACE874-29B2-435F-A9B1-41DAB7940039}" type="presParOf" srcId="{B9CC5270-A344-4EE9-AEF5-5C5537E33398}" destId="{1C113987-8651-44FA-83D3-3CABB60983E0}" srcOrd="0" destOrd="0" presId="urn:microsoft.com/office/officeart/2005/8/layout/pyramid1"/>
    <dgm:cxn modelId="{FA6FA625-A080-45C4-805B-03F97000FED1}" type="presParOf" srcId="{B9CC5270-A344-4EE9-AEF5-5C5537E33398}" destId="{63BAB7E3-4CEF-4250-A690-2B03CFA1663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F762C-7549-4E91-A826-E837C57849CB}">
      <dsp:nvSpPr>
        <dsp:cNvPr id="0" name=""/>
        <dsp:cNvSpPr/>
      </dsp:nvSpPr>
      <dsp:spPr>
        <a:xfrm>
          <a:off x="145112" y="0"/>
          <a:ext cx="8853774" cy="3921224"/>
        </a:xfrm>
        <a:prstGeom prst="rightArrow">
          <a:avLst/>
        </a:prstGeom>
        <a:solidFill>
          <a:schemeClr val="bg1">
            <a:lumMod val="95000"/>
            <a:lumOff val="5000"/>
          </a:schemeClr>
        </a:solidFill>
        <a:ln>
          <a:noFill/>
        </a:ln>
        <a:effectLst/>
      </dsp:spPr>
      <dsp:style>
        <a:lnRef idx="0">
          <a:scrgbClr r="0" g="0" b="0"/>
        </a:lnRef>
        <a:fillRef idx="1">
          <a:scrgbClr r="0" g="0" b="0"/>
        </a:fillRef>
        <a:effectRef idx="0">
          <a:scrgbClr r="0" g="0" b="0"/>
        </a:effectRef>
        <a:fontRef idx="minor"/>
      </dsp:style>
    </dsp:sp>
    <dsp:sp modelId="{026A7960-6CD3-414C-A14B-F088AE3EBF4D}">
      <dsp:nvSpPr>
        <dsp:cNvPr id="0" name=""/>
        <dsp:cNvSpPr/>
      </dsp:nvSpPr>
      <dsp:spPr>
        <a:xfrm>
          <a:off x="0" y="1489006"/>
          <a:ext cx="1211215" cy="1551377"/>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Awareness</a:t>
          </a:r>
        </a:p>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Education &amp; Information</a:t>
          </a:r>
        </a:p>
      </dsp:txBody>
      <dsp:txXfrm>
        <a:off x="59127" y="1548133"/>
        <a:ext cx="1092961" cy="1433123"/>
      </dsp:txXfrm>
    </dsp:sp>
    <dsp:sp modelId="{B01C27A5-DE63-490E-81E4-52C3EF4E19B9}">
      <dsp:nvSpPr>
        <dsp:cNvPr id="0" name=""/>
        <dsp:cNvSpPr/>
      </dsp:nvSpPr>
      <dsp:spPr>
        <a:xfrm>
          <a:off x="1377833" y="1414730"/>
          <a:ext cx="1212965" cy="1568489"/>
        </a:xfrm>
        <a:prstGeom prst="roundRect">
          <a:avLst/>
        </a:prstGeom>
        <a:solidFill>
          <a:srgbClr val="F2E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b="1" kern="1200" dirty="0">
              <a:solidFill>
                <a:schemeClr val="bg1"/>
              </a:solidFill>
              <a:latin typeface="Arial" pitchFamily="34" charset="0"/>
              <a:cs typeface="Arial" pitchFamily="34" charset="0"/>
            </a:rPr>
            <a:t>Incubation</a:t>
          </a:r>
        </a:p>
      </dsp:txBody>
      <dsp:txXfrm>
        <a:off x="1437045" y="1473942"/>
        <a:ext cx="1094541" cy="1450065"/>
      </dsp:txXfrm>
    </dsp:sp>
    <dsp:sp modelId="{D4C0BC23-A494-4828-A844-B866C2364FEE}">
      <dsp:nvSpPr>
        <dsp:cNvPr id="0" name=""/>
        <dsp:cNvSpPr/>
      </dsp:nvSpPr>
      <dsp:spPr>
        <a:xfrm>
          <a:off x="2616345" y="1482457"/>
          <a:ext cx="1231579" cy="156848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Training and Capacity Building</a:t>
          </a:r>
        </a:p>
      </dsp:txBody>
      <dsp:txXfrm>
        <a:off x="2676466" y="1542578"/>
        <a:ext cx="1111337" cy="1448247"/>
      </dsp:txXfrm>
    </dsp:sp>
    <dsp:sp modelId="{82350D6E-5FA2-4E24-9808-BFDD97FA7D68}">
      <dsp:nvSpPr>
        <dsp:cNvPr id="0" name=""/>
        <dsp:cNvSpPr/>
      </dsp:nvSpPr>
      <dsp:spPr>
        <a:xfrm>
          <a:off x="3885057" y="1444186"/>
          <a:ext cx="1231009" cy="1568489"/>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Business Infrastructure</a:t>
          </a:r>
        </a:p>
      </dsp:txBody>
      <dsp:txXfrm>
        <a:off x="3945150" y="1504279"/>
        <a:ext cx="1110823" cy="1448303"/>
      </dsp:txXfrm>
    </dsp:sp>
    <dsp:sp modelId="{1849006B-A2B4-48B9-89C5-06D5E9A92630}">
      <dsp:nvSpPr>
        <dsp:cNvPr id="0" name=""/>
        <dsp:cNvSpPr/>
      </dsp:nvSpPr>
      <dsp:spPr>
        <a:xfrm>
          <a:off x="5198544" y="1449362"/>
          <a:ext cx="1272106" cy="156848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Business Support Services &amp; Mentorship</a:t>
          </a:r>
        </a:p>
      </dsp:txBody>
      <dsp:txXfrm>
        <a:off x="5260643" y="1511461"/>
        <a:ext cx="1147908" cy="1444291"/>
      </dsp:txXfrm>
    </dsp:sp>
    <dsp:sp modelId="{C8E0653D-4102-4174-B787-21AF17A867A8}">
      <dsp:nvSpPr>
        <dsp:cNvPr id="0" name=""/>
        <dsp:cNvSpPr/>
      </dsp:nvSpPr>
      <dsp:spPr>
        <a:xfrm>
          <a:off x="6523183" y="1407186"/>
          <a:ext cx="1239226" cy="156848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ZA" sz="1500" b="1" kern="1200" dirty="0">
              <a:solidFill>
                <a:schemeClr val="bg1"/>
              </a:solidFill>
              <a:latin typeface="Arial" pitchFamily="34" charset="0"/>
              <a:cs typeface="Arial" pitchFamily="34" charset="0"/>
            </a:rPr>
            <a:t>Business Finance</a:t>
          </a:r>
        </a:p>
      </dsp:txBody>
      <dsp:txXfrm>
        <a:off x="6583677" y="1467680"/>
        <a:ext cx="1118238" cy="1447501"/>
      </dsp:txXfrm>
    </dsp:sp>
    <dsp:sp modelId="{13E3B58C-318B-45CE-9028-5E07D3D88CC6}">
      <dsp:nvSpPr>
        <dsp:cNvPr id="0" name=""/>
        <dsp:cNvSpPr/>
      </dsp:nvSpPr>
      <dsp:spPr>
        <a:xfrm>
          <a:off x="7856613" y="1416424"/>
          <a:ext cx="1287386" cy="15684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ZA" sz="1400" b="1" kern="1200" dirty="0">
              <a:solidFill>
                <a:schemeClr val="bg1"/>
              </a:solidFill>
              <a:latin typeface="Arial" pitchFamily="34" charset="0"/>
              <a:cs typeface="Arial" pitchFamily="34" charset="0"/>
            </a:rPr>
            <a:t>Business Linkages &amp; Procurement</a:t>
          </a:r>
        </a:p>
      </dsp:txBody>
      <dsp:txXfrm>
        <a:off x="7919458" y="1479269"/>
        <a:ext cx="1161696" cy="144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ABFD-86E3-4A99-BDF4-D1066CE46203}">
      <dsp:nvSpPr>
        <dsp:cNvPr id="0" name=""/>
        <dsp:cNvSpPr/>
      </dsp:nvSpPr>
      <dsp:spPr>
        <a:xfrm>
          <a:off x="4156363" y="0"/>
          <a:ext cx="831272" cy="484417"/>
        </a:xfrm>
        <a:prstGeom prst="trapezoid">
          <a:avLst>
            <a:gd name="adj" fmla="val 8580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ZA" sz="1400" kern="1200" dirty="0">
              <a:latin typeface="Arial" pitchFamily="34" charset="0"/>
              <a:cs typeface="Arial" pitchFamily="34" charset="0"/>
            </a:rPr>
            <a:t>Linkages</a:t>
          </a:r>
        </a:p>
      </dsp:txBody>
      <dsp:txXfrm>
        <a:off x="4156363" y="0"/>
        <a:ext cx="831272" cy="484417"/>
      </dsp:txXfrm>
    </dsp:sp>
    <dsp:sp modelId="{C3B6B7EE-DA94-46B0-A70C-5D782051C3F9}">
      <dsp:nvSpPr>
        <dsp:cNvPr id="0" name=""/>
        <dsp:cNvSpPr/>
      </dsp:nvSpPr>
      <dsp:spPr>
        <a:xfrm>
          <a:off x="3740727" y="484417"/>
          <a:ext cx="1662545" cy="484417"/>
        </a:xfrm>
        <a:prstGeom prst="trapezoid">
          <a:avLst>
            <a:gd name="adj" fmla="val 85801"/>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latin typeface="Arial" pitchFamily="34" charset="0"/>
              <a:cs typeface="Arial" pitchFamily="34" charset="0"/>
            </a:rPr>
            <a:t>Access to Finance</a:t>
          </a:r>
        </a:p>
      </dsp:txBody>
      <dsp:txXfrm>
        <a:off x="4031672" y="484417"/>
        <a:ext cx="1080654" cy="484417"/>
      </dsp:txXfrm>
    </dsp:sp>
    <dsp:sp modelId="{224816A7-C56E-4692-853B-63E0BCB5DB31}">
      <dsp:nvSpPr>
        <dsp:cNvPr id="0" name=""/>
        <dsp:cNvSpPr/>
      </dsp:nvSpPr>
      <dsp:spPr>
        <a:xfrm>
          <a:off x="3325090" y="968834"/>
          <a:ext cx="2493818" cy="484417"/>
        </a:xfrm>
        <a:prstGeom prst="trapezoid">
          <a:avLst>
            <a:gd name="adj" fmla="val 85801"/>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latin typeface="Arial" pitchFamily="34" charset="0"/>
              <a:cs typeface="Arial" pitchFamily="34" charset="0"/>
            </a:rPr>
            <a:t>Exporters Training Programme</a:t>
          </a:r>
        </a:p>
      </dsp:txBody>
      <dsp:txXfrm>
        <a:off x="3761509" y="968834"/>
        <a:ext cx="1620981" cy="484417"/>
      </dsp:txXfrm>
    </dsp:sp>
    <dsp:sp modelId="{1F946D0C-0116-4511-82F4-085AC5F4553B}">
      <dsp:nvSpPr>
        <dsp:cNvPr id="0" name=""/>
        <dsp:cNvSpPr/>
      </dsp:nvSpPr>
      <dsp:spPr>
        <a:xfrm>
          <a:off x="2909454" y="1453252"/>
          <a:ext cx="3325090" cy="484417"/>
        </a:xfrm>
        <a:prstGeom prst="trapezoid">
          <a:avLst>
            <a:gd name="adj" fmla="val 85801"/>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a:latin typeface="Arial" pitchFamily="34" charset="0"/>
              <a:cs typeface="Arial" pitchFamily="34" charset="0"/>
            </a:rPr>
            <a:t>Business Support Services</a:t>
          </a:r>
        </a:p>
      </dsp:txBody>
      <dsp:txXfrm>
        <a:off x="3491345" y="1453252"/>
        <a:ext cx="2161309" cy="484417"/>
      </dsp:txXfrm>
    </dsp:sp>
    <dsp:sp modelId="{A57BD6D1-C91C-4674-A000-8956B117B358}">
      <dsp:nvSpPr>
        <dsp:cNvPr id="0" name=""/>
        <dsp:cNvSpPr/>
      </dsp:nvSpPr>
      <dsp:spPr>
        <a:xfrm>
          <a:off x="2493818" y="1937669"/>
          <a:ext cx="4156363" cy="484417"/>
        </a:xfrm>
        <a:prstGeom prst="trapezoid">
          <a:avLst>
            <a:gd name="adj" fmla="val 85801"/>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ZA" sz="1600" kern="1200" dirty="0">
              <a:latin typeface="Arial" pitchFamily="34" charset="0"/>
              <a:cs typeface="Arial" pitchFamily="34" charset="0"/>
            </a:rPr>
            <a:t>Mentorship</a:t>
          </a:r>
          <a:r>
            <a:rPr lang="en-ZA" sz="1400" kern="1200" dirty="0">
              <a:latin typeface="Arial" pitchFamily="34" charset="0"/>
              <a:cs typeface="Arial" pitchFamily="34" charset="0"/>
            </a:rPr>
            <a:t>  </a:t>
          </a:r>
          <a:endParaRPr lang="en-ZA" sz="900" kern="1200" dirty="0">
            <a:latin typeface="Arial" pitchFamily="34" charset="0"/>
            <a:cs typeface="Arial" pitchFamily="34" charset="0"/>
          </a:endParaRPr>
        </a:p>
      </dsp:txBody>
      <dsp:txXfrm>
        <a:off x="3221181" y="1937669"/>
        <a:ext cx="2701636" cy="484417"/>
      </dsp:txXfrm>
    </dsp:sp>
    <dsp:sp modelId="{ACEEC0ED-0F4F-4F3E-9A91-D6F27261D016}">
      <dsp:nvSpPr>
        <dsp:cNvPr id="0" name=""/>
        <dsp:cNvSpPr/>
      </dsp:nvSpPr>
      <dsp:spPr>
        <a:xfrm>
          <a:off x="2078181" y="2422087"/>
          <a:ext cx="4987636" cy="484417"/>
        </a:xfrm>
        <a:prstGeom prst="trapezoid">
          <a:avLst>
            <a:gd name="adj" fmla="val 8580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latin typeface="Arial" pitchFamily="34" charset="0"/>
              <a:cs typeface="Arial" pitchFamily="34" charset="0"/>
            </a:rPr>
            <a:t>Advance Entrepreneurial Skills </a:t>
          </a:r>
        </a:p>
      </dsp:txBody>
      <dsp:txXfrm>
        <a:off x="2951018" y="2422087"/>
        <a:ext cx="3241963" cy="484417"/>
      </dsp:txXfrm>
    </dsp:sp>
    <dsp:sp modelId="{4D999740-2D6C-4502-953C-AF253428D491}">
      <dsp:nvSpPr>
        <dsp:cNvPr id="0" name=""/>
        <dsp:cNvSpPr/>
      </dsp:nvSpPr>
      <dsp:spPr>
        <a:xfrm>
          <a:off x="1662545" y="2906504"/>
          <a:ext cx="5818909" cy="484417"/>
        </a:xfrm>
        <a:prstGeom prst="trapezoid">
          <a:avLst>
            <a:gd name="adj" fmla="val 85801"/>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latin typeface="Arial" pitchFamily="34" charset="0"/>
              <a:cs typeface="Arial" pitchFamily="34" charset="0"/>
            </a:rPr>
            <a:t>Basic Entrepreneurship Programme</a:t>
          </a:r>
        </a:p>
      </dsp:txBody>
      <dsp:txXfrm>
        <a:off x="2680854" y="2906504"/>
        <a:ext cx="3782290" cy="484417"/>
      </dsp:txXfrm>
    </dsp:sp>
    <dsp:sp modelId="{F04BA451-E817-4607-B0B2-5FF94CE7B2FA}">
      <dsp:nvSpPr>
        <dsp:cNvPr id="0" name=""/>
        <dsp:cNvSpPr/>
      </dsp:nvSpPr>
      <dsp:spPr>
        <a:xfrm>
          <a:off x="1246909" y="3390922"/>
          <a:ext cx="6650181" cy="484417"/>
        </a:xfrm>
        <a:prstGeom prst="trapezoid">
          <a:avLst>
            <a:gd name="adj" fmla="val 85801"/>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ZA" sz="2800" kern="1200" dirty="0">
              <a:latin typeface="Arial" pitchFamily="34" charset="0"/>
              <a:cs typeface="Arial" pitchFamily="34" charset="0"/>
            </a:rPr>
            <a:t> </a:t>
          </a:r>
          <a:r>
            <a:rPr lang="en-ZA" sz="1600" kern="1200" dirty="0">
              <a:latin typeface="Arial" pitchFamily="34" charset="0"/>
              <a:cs typeface="Arial" pitchFamily="34" charset="0"/>
            </a:rPr>
            <a:t>Start-up Enterprise Development Programme</a:t>
          </a:r>
          <a:endParaRPr lang="en-ZA" sz="1600" kern="1200" dirty="0"/>
        </a:p>
      </dsp:txBody>
      <dsp:txXfrm>
        <a:off x="2410690" y="3390922"/>
        <a:ext cx="4322618" cy="484417"/>
      </dsp:txXfrm>
    </dsp:sp>
    <dsp:sp modelId="{06B4B8C4-1CB8-43CE-B670-9AB53D765B87}">
      <dsp:nvSpPr>
        <dsp:cNvPr id="0" name=""/>
        <dsp:cNvSpPr/>
      </dsp:nvSpPr>
      <dsp:spPr>
        <a:xfrm>
          <a:off x="831272" y="3875339"/>
          <a:ext cx="7481454" cy="484417"/>
        </a:xfrm>
        <a:prstGeom prst="trapezoid">
          <a:avLst>
            <a:gd name="adj" fmla="val 85801"/>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t>Business Incubation</a:t>
          </a:r>
        </a:p>
      </dsp:txBody>
      <dsp:txXfrm>
        <a:off x="2140527" y="3875339"/>
        <a:ext cx="4862945" cy="484417"/>
      </dsp:txXfrm>
    </dsp:sp>
    <dsp:sp modelId="{BB50A708-806B-4167-8B9F-E5D76E0E9652}">
      <dsp:nvSpPr>
        <dsp:cNvPr id="0" name=""/>
        <dsp:cNvSpPr/>
      </dsp:nvSpPr>
      <dsp:spPr>
        <a:xfrm>
          <a:off x="415636" y="4359757"/>
          <a:ext cx="8312727" cy="484417"/>
        </a:xfrm>
        <a:prstGeom prst="trapezoid">
          <a:avLst>
            <a:gd name="adj" fmla="val 85801"/>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ZA" sz="1600" kern="1200" dirty="0">
              <a:latin typeface="Arial" pitchFamily="34" charset="0"/>
              <a:cs typeface="Arial" pitchFamily="34" charset="0"/>
            </a:rPr>
            <a:t>Financial and Economic Literacy Programme</a:t>
          </a:r>
        </a:p>
      </dsp:txBody>
      <dsp:txXfrm>
        <a:off x="1870363" y="4359757"/>
        <a:ext cx="5403272" cy="484417"/>
      </dsp:txXfrm>
    </dsp:sp>
    <dsp:sp modelId="{1C113987-8651-44FA-83D3-3CABB60983E0}">
      <dsp:nvSpPr>
        <dsp:cNvPr id="0" name=""/>
        <dsp:cNvSpPr/>
      </dsp:nvSpPr>
      <dsp:spPr>
        <a:xfrm>
          <a:off x="0" y="4844174"/>
          <a:ext cx="9144000" cy="484417"/>
        </a:xfrm>
        <a:prstGeom prst="trapezoid">
          <a:avLst>
            <a:gd name="adj" fmla="val 85801"/>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a:latin typeface="Arial" pitchFamily="34" charset="0"/>
              <a:cs typeface="Arial" pitchFamily="34" charset="0"/>
            </a:rPr>
            <a:t>Technical Skills Training Programme</a:t>
          </a:r>
          <a:endParaRPr lang="en-ZA" sz="1800" kern="1200" dirty="0"/>
        </a:p>
      </dsp:txBody>
      <dsp:txXfrm>
        <a:off x="1600199" y="4844174"/>
        <a:ext cx="5943600" cy="4844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E1B8DAA-37A3-46E5-AC95-AE783EC52E45}" type="datetimeFigureOut">
              <a:rPr lang="en-US" smtClean="0"/>
              <a:t>1/16/2020</a:t>
            </a:fld>
            <a:endParaRPr lang="en-US"/>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F0ABED5-C655-4C57-B4C1-F8ED17840ECA}" type="slidenum">
              <a:rPr lang="en-US" smtClean="0"/>
              <a:t>‹#›</a:t>
            </a:fld>
            <a:endParaRPr lang="en-US"/>
          </a:p>
        </p:txBody>
      </p:sp>
    </p:spTree>
    <p:extLst>
      <p:ext uri="{BB962C8B-B14F-4D97-AF65-F5344CB8AC3E}">
        <p14:creationId xmlns:p14="http://schemas.microsoft.com/office/powerpoint/2010/main" val="60883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ABED5-C655-4C57-B4C1-F8ED17840ECA}" type="slidenum">
              <a:rPr lang="en-US" smtClean="0"/>
              <a:t>8</a:t>
            </a:fld>
            <a:endParaRPr lang="en-US"/>
          </a:p>
        </p:txBody>
      </p:sp>
    </p:spTree>
    <p:extLst>
      <p:ext uri="{BB962C8B-B14F-4D97-AF65-F5344CB8AC3E}">
        <p14:creationId xmlns:p14="http://schemas.microsoft.com/office/powerpoint/2010/main" val="195604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DCB631-A17E-4309-A269-231864A0A104}" type="slidenum">
              <a:rPr lang="en-US" smtClean="0"/>
              <a:pPr>
                <a:defRPr/>
              </a:pPr>
              <a:t>12</a:t>
            </a:fld>
            <a:endParaRPr lang="en-US"/>
          </a:p>
        </p:txBody>
      </p:sp>
    </p:spTree>
    <p:extLst>
      <p:ext uri="{BB962C8B-B14F-4D97-AF65-F5344CB8AC3E}">
        <p14:creationId xmlns:p14="http://schemas.microsoft.com/office/powerpoint/2010/main" val="51330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EA82722-BB44-A24F-B7E6-39A25BA88A3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416581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EA82722-BB44-A24F-B7E6-39A25BA88A3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371131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EA82722-BB44-A24F-B7E6-39A25BA88A3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140246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EA82722-BB44-A24F-B7E6-39A25BA88A3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357199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EA82722-BB44-A24F-B7E6-39A25BA88A37}"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44932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EA82722-BB44-A24F-B7E6-39A25BA88A3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333768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EA82722-BB44-A24F-B7E6-39A25BA88A37}"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139495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EA82722-BB44-A24F-B7E6-39A25BA88A37}"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251397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82722-BB44-A24F-B7E6-39A25BA88A37}"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242043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A82722-BB44-A24F-B7E6-39A25BA88A3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9162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A82722-BB44-A24F-B7E6-39A25BA88A37}"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09F6-6849-5349-B8D9-DD51F56724E7}" type="slidenum">
              <a:rPr lang="en-US" smtClean="0"/>
              <a:t>‹#›</a:t>
            </a:fld>
            <a:endParaRPr lang="en-US"/>
          </a:p>
        </p:txBody>
      </p:sp>
    </p:spTree>
    <p:extLst>
      <p:ext uri="{BB962C8B-B14F-4D97-AF65-F5344CB8AC3E}">
        <p14:creationId xmlns:p14="http://schemas.microsoft.com/office/powerpoint/2010/main" val="287733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82722-BB44-A24F-B7E6-39A25BA88A37}" type="datetimeFigureOut">
              <a:rPr lang="en-US" smtClean="0"/>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609F6-6849-5349-B8D9-DD51F56724E7}" type="slidenum">
              <a:rPr lang="en-US" smtClean="0"/>
              <a:t>‹#›</a:t>
            </a:fld>
            <a:endParaRPr lang="en-US"/>
          </a:p>
        </p:txBody>
      </p:sp>
    </p:spTree>
    <p:extLst>
      <p:ext uri="{BB962C8B-B14F-4D97-AF65-F5344CB8AC3E}">
        <p14:creationId xmlns:p14="http://schemas.microsoft.com/office/powerpoint/2010/main" val="129250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68 Unisa SBL PPT Templa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 y="0"/>
            <a:ext cx="9141257" cy="6858000"/>
          </a:xfrm>
          <a:prstGeom prst="rect">
            <a:avLst/>
          </a:prstGeom>
        </p:spPr>
      </p:pic>
      <p:sp>
        <p:nvSpPr>
          <p:cNvPr id="5" name="Title 1"/>
          <p:cNvSpPr txBox="1">
            <a:spLocks/>
          </p:cNvSpPr>
          <p:nvPr/>
        </p:nvSpPr>
        <p:spPr>
          <a:xfrm>
            <a:off x="117319" y="5007223"/>
            <a:ext cx="7772400" cy="4934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latin typeface="DelargoDT Bold"/>
                <a:cs typeface="DelargoDT Bold"/>
              </a:rPr>
              <a:t>Hosted by the UNISA Graduate School of Business Leadership </a:t>
            </a:r>
          </a:p>
        </p:txBody>
      </p:sp>
      <p:pic>
        <p:nvPicPr>
          <p:cNvPr id="9" name="Picture 8" descr="A large body of water with a city in the background&#10;&#10;Description automatically generated">
            <a:extLst>
              <a:ext uri="{FF2B5EF4-FFF2-40B4-BE49-F238E27FC236}">
                <a16:creationId xmlns:a16="http://schemas.microsoft.com/office/drawing/2014/main" id="{083A21B1-97B4-4775-A791-37379E714BDB}"/>
              </a:ext>
            </a:extLst>
          </p:cNvPr>
          <p:cNvPicPr>
            <a:picLocks noChangeAspect="1"/>
          </p:cNvPicPr>
          <p:nvPr/>
        </p:nvPicPr>
        <p:blipFill rotWithShape="1">
          <a:blip r:embed="rId3"/>
          <a:srcRect t="5495"/>
          <a:stretch/>
        </p:blipFill>
        <p:spPr>
          <a:xfrm>
            <a:off x="-2743" y="-147487"/>
            <a:ext cx="9144000" cy="3303933"/>
          </a:xfrm>
          <a:prstGeom prst="rect">
            <a:avLst/>
          </a:prstGeom>
        </p:spPr>
      </p:pic>
      <p:sp>
        <p:nvSpPr>
          <p:cNvPr id="10" name="Title 1">
            <a:extLst>
              <a:ext uri="{FF2B5EF4-FFF2-40B4-BE49-F238E27FC236}">
                <a16:creationId xmlns:a16="http://schemas.microsoft.com/office/drawing/2014/main" id="{D5FFDF1D-3AFE-44F8-8540-4B475F661CFD}"/>
              </a:ext>
            </a:extLst>
          </p:cNvPr>
          <p:cNvSpPr txBox="1">
            <a:spLocks/>
          </p:cNvSpPr>
          <p:nvPr/>
        </p:nvSpPr>
        <p:spPr>
          <a:xfrm>
            <a:off x="315367" y="698047"/>
            <a:ext cx="8289261" cy="10488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DelargoDT Bold"/>
                <a:cs typeface="DelargoDT Bold"/>
              </a:rPr>
              <a:t>2019 Future of the City Centre Symposium</a:t>
            </a:r>
          </a:p>
          <a:p>
            <a:r>
              <a:rPr lang="en-US" sz="3600" b="1" dirty="0">
                <a:solidFill>
                  <a:schemeClr val="bg1"/>
                </a:solidFill>
                <a:latin typeface="DelargoDT Bold"/>
                <a:cs typeface="DelargoDT Bold"/>
              </a:rPr>
              <a:t>10 – 11 September</a:t>
            </a:r>
          </a:p>
          <a:p>
            <a:r>
              <a:rPr lang="en-US" sz="3600" b="1" dirty="0">
                <a:solidFill>
                  <a:schemeClr val="bg1"/>
                </a:solidFill>
                <a:latin typeface="DelargoDT Bold"/>
                <a:cs typeface="DelargoDT Bold"/>
              </a:rPr>
              <a:t>South Africa</a:t>
            </a:r>
          </a:p>
        </p:txBody>
      </p:sp>
    </p:spTree>
    <p:extLst>
      <p:ext uri="{BB962C8B-B14F-4D97-AF65-F5344CB8AC3E}">
        <p14:creationId xmlns:p14="http://schemas.microsoft.com/office/powerpoint/2010/main" val="131157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Nyala"/>
              </a:rPr>
              <a:t>TYPES OF LICENSE</a:t>
            </a:r>
          </a:p>
        </p:txBody>
      </p:sp>
      <p:sp>
        <p:nvSpPr>
          <p:cNvPr id="4" name="Content Placeholder 3"/>
          <p:cNvSpPr>
            <a:spLocks noGrp="1"/>
          </p:cNvSpPr>
          <p:nvPr>
            <p:ph sz="half" idx="2"/>
          </p:nvPr>
        </p:nvSpPr>
        <p:spPr>
          <a:xfrm>
            <a:off x="154005" y="1530416"/>
            <a:ext cx="8681988" cy="5130265"/>
          </a:xfrm>
        </p:spPr>
        <p:txBody>
          <a:bodyPr>
            <a:normAutofit/>
          </a:bodyPr>
          <a:lstStyle/>
          <a:p>
            <a:r>
              <a:rPr lang="en-US" b="1" dirty="0">
                <a:latin typeface="Arial" panose="020B0604020202020204" pitchFamily="34" charset="0"/>
                <a:cs typeface="Arial" panose="020B0604020202020204" pitchFamily="34" charset="0"/>
              </a:rPr>
              <a:t>Event License and Hawkers </a:t>
            </a:r>
          </a:p>
          <a:p>
            <a:pPr marL="0" indent="0">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Major events : soccer matches mainly at the stadium </a:t>
            </a:r>
          </a:p>
          <a:p>
            <a:pPr marL="457200" lvl="1"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Stand permit </a:t>
            </a:r>
          </a:p>
          <a:p>
            <a:pPr marL="0" indent="0">
              <a:buNone/>
            </a:pPr>
            <a:endParaRPr lang="en-US"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Only on the restricted trading area or declared area</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Trade License</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Formal businesses</a:t>
            </a:r>
          </a:p>
          <a:p>
            <a:pPr lvl="1"/>
            <a:endParaRPr lang="en-US" dirty="0"/>
          </a:p>
        </p:txBody>
      </p:sp>
    </p:spTree>
    <p:extLst>
      <p:ext uri="{BB962C8B-B14F-4D97-AF65-F5344CB8AC3E}">
        <p14:creationId xmlns:p14="http://schemas.microsoft.com/office/powerpoint/2010/main" val="42487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Nyala"/>
              </a:rPr>
              <a:t> LICENSE APPLICATION REQUIREMENTS</a:t>
            </a:r>
          </a:p>
        </p:txBody>
      </p:sp>
      <p:sp>
        <p:nvSpPr>
          <p:cNvPr id="3" name="Text Placeholder 2"/>
          <p:cNvSpPr>
            <a:spLocks noGrp="1"/>
          </p:cNvSpPr>
          <p:nvPr>
            <p:ph type="body" idx="1"/>
          </p:nvPr>
        </p:nvSpPr>
        <p:spPr>
          <a:xfrm>
            <a:off x="457200" y="1746869"/>
            <a:ext cx="4040188" cy="639762"/>
          </a:xfrm>
        </p:spPr>
        <p:txBody>
          <a:bodyPr>
            <a:normAutofit fontScale="70000" lnSpcReduction="20000"/>
          </a:bodyPr>
          <a:lstStyle/>
          <a:p>
            <a:pPr lvl="0"/>
            <a:endParaRPr lang="en-US" sz="2200" dirty="0">
              <a:solidFill>
                <a:prstClr val="black"/>
              </a:solidFill>
            </a:endParaRPr>
          </a:p>
          <a:p>
            <a:pPr lvl="0"/>
            <a:r>
              <a:rPr lang="en-US" sz="2200" dirty="0">
                <a:solidFill>
                  <a:prstClr val="black"/>
                </a:solidFill>
                <a:latin typeface="Arial" panose="020B0604020202020204" pitchFamily="34" charset="0"/>
                <a:cs typeface="Arial" panose="020B0604020202020204" pitchFamily="34" charset="0"/>
              </a:rPr>
              <a:t>Hawkers /permit and Event Licensees</a:t>
            </a:r>
          </a:p>
          <a:p>
            <a:endParaRPr lang="en-ZA"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pPr marL="0" indent="0">
              <a:buNone/>
            </a:pPr>
            <a:endParaRPr lang="en-US" dirty="0"/>
          </a:p>
          <a:p>
            <a:r>
              <a:rPr lang="en-US" dirty="0">
                <a:latin typeface="Arial" panose="020B0604020202020204" pitchFamily="34" charset="0"/>
                <a:cs typeface="Arial" panose="020B0604020202020204" pitchFamily="34" charset="0"/>
              </a:rPr>
              <a:t>Identity document</a:t>
            </a:r>
          </a:p>
          <a:p>
            <a:r>
              <a:rPr lang="en-US" dirty="0">
                <a:latin typeface="Arial" panose="020B0604020202020204" pitchFamily="34" charset="0"/>
                <a:cs typeface="Arial" panose="020B0604020202020204" pitchFamily="34" charset="0"/>
              </a:rPr>
              <a:t>Proof of residence</a:t>
            </a:r>
          </a:p>
          <a:p>
            <a:r>
              <a:rPr lang="en-US" dirty="0">
                <a:latin typeface="Arial" panose="020B0604020202020204" pitchFamily="34" charset="0"/>
                <a:cs typeface="Arial" panose="020B0604020202020204" pitchFamily="34" charset="0"/>
              </a:rPr>
              <a:t>Attendance of compulsory workshop </a:t>
            </a:r>
          </a:p>
          <a:p>
            <a:r>
              <a:rPr lang="en-US" dirty="0">
                <a:latin typeface="Arial" panose="020B0604020202020204" pitchFamily="34" charset="0"/>
                <a:cs typeface="Arial" panose="020B0604020202020204" pitchFamily="34" charset="0"/>
              </a:rPr>
              <a:t>Application form and payment </a:t>
            </a:r>
          </a:p>
          <a:p>
            <a:endParaRPr lang="en-US" dirty="0"/>
          </a:p>
          <a:p>
            <a:pPr marL="457200" lvl="1" indent="0">
              <a:buNone/>
            </a:pPr>
            <a:endParaRPr lang="en-US" dirty="0"/>
          </a:p>
        </p:txBody>
      </p:sp>
      <p:sp>
        <p:nvSpPr>
          <p:cNvPr id="5" name="Text Placeholder 4"/>
          <p:cNvSpPr>
            <a:spLocks noGrp="1"/>
          </p:cNvSpPr>
          <p:nvPr>
            <p:ph type="body" sz="quarter" idx="3"/>
          </p:nvPr>
        </p:nvSpPr>
        <p:spPr>
          <a:xfrm>
            <a:off x="5184040" y="1745983"/>
            <a:ext cx="4041775" cy="639762"/>
          </a:xfrm>
        </p:spPr>
        <p:txBody>
          <a:bodyPr>
            <a:normAutofit fontScale="77500" lnSpcReduction="20000"/>
          </a:bodyPr>
          <a:lstStyle/>
          <a:p>
            <a:endParaRPr lang="en-US" dirty="0"/>
          </a:p>
          <a:p>
            <a:r>
              <a:rPr lang="en-US" dirty="0">
                <a:latin typeface="Arial" panose="020B0604020202020204" pitchFamily="34" charset="0"/>
                <a:cs typeface="Arial" panose="020B0604020202020204" pitchFamily="34" charset="0"/>
              </a:rPr>
              <a:t>Trade License </a:t>
            </a:r>
          </a:p>
          <a:p>
            <a:endParaRPr lang="en-ZA" dirty="0"/>
          </a:p>
        </p:txBody>
      </p:sp>
      <p:sp>
        <p:nvSpPr>
          <p:cNvPr id="6" name="Content Placeholder 5"/>
          <p:cNvSpPr>
            <a:spLocks noGrp="1"/>
          </p:cNvSpPr>
          <p:nvPr>
            <p:ph sz="quarter" idx="4"/>
          </p:nvPr>
        </p:nvSpPr>
        <p:spPr>
          <a:xfrm>
            <a:off x="4645025" y="2646947"/>
            <a:ext cx="4041775" cy="3479216"/>
          </a:xfrm>
        </p:spPr>
        <p:txBody>
          <a:bodyPr/>
          <a:lstStyle/>
          <a:p>
            <a:pPr>
              <a:buFontTx/>
              <a:buChar char="-"/>
            </a:pPr>
            <a:r>
              <a:rPr lang="en-US" dirty="0">
                <a:latin typeface="Arial" panose="020B0604020202020204" pitchFamily="34" charset="0"/>
                <a:cs typeface="Arial" panose="020B0604020202020204" pitchFamily="34" charset="0"/>
              </a:rPr>
              <a:t>Zoning certificates</a:t>
            </a:r>
          </a:p>
          <a:p>
            <a:pPr>
              <a:buFontTx/>
              <a:buChar char="-"/>
            </a:pPr>
            <a:r>
              <a:rPr lang="en-US" dirty="0">
                <a:latin typeface="Arial" panose="020B0604020202020204" pitchFamily="34" charset="0"/>
                <a:cs typeface="Arial" panose="020B0604020202020204" pitchFamily="34" charset="0"/>
              </a:rPr>
              <a:t>Id</a:t>
            </a:r>
          </a:p>
          <a:p>
            <a:pPr>
              <a:buFontTx/>
              <a:buChar char="-"/>
            </a:pPr>
            <a:r>
              <a:rPr lang="en-US" dirty="0">
                <a:latin typeface="Arial" panose="020B0604020202020204" pitchFamily="34" charset="0"/>
                <a:cs typeface="Arial" panose="020B0604020202020204" pitchFamily="34" charset="0"/>
              </a:rPr>
              <a:t>CIPC and Tax certificates</a:t>
            </a:r>
          </a:p>
          <a:p>
            <a:pPr>
              <a:buFontTx/>
              <a:buChar char="-"/>
            </a:pPr>
            <a:r>
              <a:rPr lang="en-US" dirty="0">
                <a:latin typeface="Arial" panose="020B0604020202020204" pitchFamily="34" charset="0"/>
                <a:cs typeface="Arial" panose="020B0604020202020204" pitchFamily="34" charset="0"/>
              </a:rPr>
              <a:t>Proof of residence</a:t>
            </a:r>
          </a:p>
          <a:p>
            <a:pPr>
              <a:buFontTx/>
              <a:buChar char="-"/>
            </a:pPr>
            <a:r>
              <a:rPr lang="en-US" dirty="0">
                <a:latin typeface="Arial" panose="020B0604020202020204" pitchFamily="34" charset="0"/>
                <a:cs typeface="Arial" panose="020B0604020202020204" pitchFamily="34" charset="0"/>
              </a:rPr>
              <a:t>Menu in case of restaurant</a:t>
            </a:r>
          </a:p>
          <a:p>
            <a:endParaRPr lang="en-ZA" dirty="0"/>
          </a:p>
        </p:txBody>
      </p:sp>
    </p:spTree>
    <p:extLst>
      <p:ext uri="{BB962C8B-B14F-4D97-AF65-F5344CB8AC3E}">
        <p14:creationId xmlns:p14="http://schemas.microsoft.com/office/powerpoint/2010/main" val="131364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29" y="274638"/>
            <a:ext cx="8807116" cy="995897"/>
          </a:xfrm>
        </p:spPr>
        <p:txBody>
          <a:bodyPr>
            <a:normAutofit fontScale="90000"/>
          </a:bodyPr>
          <a:lstStyle/>
          <a:p>
            <a:r>
              <a:rPr lang="en-US" b="1" dirty="0">
                <a:latin typeface="Nyala"/>
              </a:rPr>
              <a:t>CHALLENGES OF INFORMAL TRADING IN THE CBD </a:t>
            </a:r>
          </a:p>
        </p:txBody>
      </p:sp>
      <p:sp>
        <p:nvSpPr>
          <p:cNvPr id="3" name="Content Placeholder 2"/>
          <p:cNvSpPr>
            <a:spLocks noGrp="1"/>
          </p:cNvSpPr>
          <p:nvPr>
            <p:ph sz="half" idx="2"/>
          </p:nvPr>
        </p:nvSpPr>
        <p:spPr>
          <a:xfrm>
            <a:off x="163629" y="1799488"/>
            <a:ext cx="8807116" cy="4938195"/>
          </a:xfrm>
        </p:spPr>
        <p:txBody>
          <a:bodyPr>
            <a:normAutofit fontScale="85000" lnSpcReduction="20000"/>
          </a:bodyPr>
          <a:lstStyle/>
          <a:p>
            <a:pPr algn="just"/>
            <a:r>
              <a:rPr lang="en-ZA" dirty="0">
                <a:latin typeface="Arial" panose="020B0604020202020204" pitchFamily="34" charset="0"/>
                <a:cs typeface="Arial" panose="020B0604020202020204" pitchFamily="34" charset="0"/>
              </a:rPr>
              <a:t>Lack of proper trading facilities (stalls </a:t>
            </a:r>
            <a:r>
              <a:rPr lang="en-ZA" dirty="0" err="1">
                <a:latin typeface="Arial" panose="020B0604020202020204" pitchFamily="34" charset="0"/>
                <a:cs typeface="Arial" panose="020B0604020202020204" pitchFamily="34" charset="0"/>
              </a:rPr>
              <a:t>etc</a:t>
            </a:r>
            <a:r>
              <a:rPr lang="en-ZA" dirty="0">
                <a:latin typeface="Arial" panose="020B0604020202020204" pitchFamily="34" charset="0"/>
                <a:cs typeface="Arial" panose="020B0604020202020204" pitchFamily="34" charset="0"/>
              </a:rPr>
              <a:t>)</a:t>
            </a:r>
          </a:p>
          <a:p>
            <a:pPr algn="just"/>
            <a:r>
              <a:rPr lang="en-ZA" dirty="0">
                <a:latin typeface="Arial" panose="020B0604020202020204" pitchFamily="34" charset="0"/>
                <a:cs typeface="Arial" panose="020B0604020202020204" pitchFamily="34" charset="0"/>
              </a:rPr>
              <a:t>Lack of storage facilities</a:t>
            </a:r>
          </a:p>
          <a:p>
            <a:pPr algn="just"/>
            <a:r>
              <a:rPr lang="en-ZA" dirty="0">
                <a:latin typeface="Arial" panose="020B0604020202020204" pitchFamily="34" charset="0"/>
                <a:cs typeface="Arial" panose="020B0604020202020204" pitchFamily="34" charset="0"/>
              </a:rPr>
              <a:t>Lack of access to finance</a:t>
            </a:r>
          </a:p>
          <a:p>
            <a:pPr algn="just"/>
            <a:r>
              <a:rPr lang="en-ZA" dirty="0">
                <a:latin typeface="Arial" panose="020B0604020202020204" pitchFamily="34" charset="0"/>
                <a:cs typeface="Arial" panose="020B0604020202020204" pitchFamily="34" charset="0"/>
              </a:rPr>
              <a:t>Limited business/entrepreneurial skills</a:t>
            </a:r>
          </a:p>
          <a:p>
            <a:pPr algn="just"/>
            <a:r>
              <a:rPr lang="en-ZA" dirty="0">
                <a:latin typeface="Arial" panose="020B0604020202020204" pitchFamily="34" charset="0"/>
                <a:cs typeface="Arial" panose="020B0604020202020204" pitchFamily="34" charset="0"/>
              </a:rPr>
              <a:t>High rate of crime</a:t>
            </a:r>
          </a:p>
          <a:p>
            <a:pPr algn="just"/>
            <a:r>
              <a:rPr lang="en-ZA" dirty="0">
                <a:latin typeface="Arial" panose="020B0604020202020204" pitchFamily="34" charset="0"/>
                <a:cs typeface="Arial" panose="020B0604020202020204" pitchFamily="34" charset="0"/>
              </a:rPr>
              <a:t>High health risk</a:t>
            </a:r>
          </a:p>
          <a:p>
            <a:pPr algn="just"/>
            <a:r>
              <a:rPr lang="en-ZA" dirty="0">
                <a:latin typeface="Arial" panose="020B0604020202020204" pitchFamily="34" charset="0"/>
                <a:cs typeface="Arial" panose="020B0604020202020204" pitchFamily="34" charset="0"/>
              </a:rPr>
              <a:t>Intimidation and harassment by law-enforcement agencies</a:t>
            </a:r>
          </a:p>
          <a:p>
            <a:pPr algn="just"/>
            <a:r>
              <a:rPr lang="en-ZA" dirty="0">
                <a:latin typeface="Arial" panose="020B0604020202020204" pitchFamily="34" charset="0"/>
                <a:cs typeface="Arial" panose="020B0604020202020204" pitchFamily="34" charset="0"/>
              </a:rPr>
              <a:t>Lack of access to basic amenities (water, sanitation, ablution facilities)</a:t>
            </a:r>
          </a:p>
          <a:p>
            <a:pPr algn="just"/>
            <a:r>
              <a:rPr lang="en-ZA" dirty="0">
                <a:latin typeface="Arial" panose="020B0604020202020204" pitchFamily="34" charset="0"/>
                <a:cs typeface="Arial" panose="020B0604020202020204" pitchFamily="34" charset="0"/>
              </a:rPr>
              <a:t>Harsh environmental conditions</a:t>
            </a:r>
          </a:p>
          <a:p>
            <a:pPr algn="just"/>
            <a:r>
              <a:rPr lang="en-ZA" dirty="0">
                <a:latin typeface="Arial" panose="020B0604020202020204" pitchFamily="34" charset="0"/>
                <a:cs typeface="Arial" panose="020B0604020202020204" pitchFamily="34" charset="0"/>
              </a:rPr>
              <a:t>Manual licensing system</a:t>
            </a:r>
          </a:p>
          <a:p>
            <a:pPr algn="just"/>
            <a:r>
              <a:rPr lang="en-ZA" dirty="0">
                <a:latin typeface="Arial" panose="020B0604020202020204" pitchFamily="34" charset="0"/>
                <a:cs typeface="Arial" panose="020B0604020202020204" pitchFamily="34" charset="0"/>
              </a:rPr>
              <a:t>Competition </a:t>
            </a:r>
          </a:p>
          <a:p>
            <a:pPr algn="just"/>
            <a:r>
              <a:rPr lang="en-ZA" dirty="0">
                <a:latin typeface="Arial" panose="020B0604020202020204" pitchFamily="34" charset="0"/>
                <a:cs typeface="Arial" panose="020B0604020202020204" pitchFamily="34" charset="0"/>
              </a:rPr>
              <a:t>Overcrowding</a:t>
            </a:r>
          </a:p>
          <a:p>
            <a:pPr algn="just"/>
            <a:r>
              <a:rPr lang="en-ZA" dirty="0">
                <a:latin typeface="Arial" panose="020B0604020202020204" pitchFamily="34" charset="0"/>
                <a:cs typeface="Arial" panose="020B0604020202020204" pitchFamily="34" charset="0"/>
              </a:rPr>
              <a:t>Illegal trading</a:t>
            </a:r>
          </a:p>
          <a:p>
            <a:pPr algn="just"/>
            <a:r>
              <a:rPr lang="en-ZA" dirty="0">
                <a:latin typeface="Arial" panose="020B0604020202020204" pitchFamily="34" charset="0"/>
                <a:cs typeface="Arial" panose="020B0604020202020204" pitchFamily="34" charset="0"/>
              </a:rPr>
              <a:t>Unregistered businesses</a:t>
            </a:r>
          </a:p>
          <a:p>
            <a:pPr algn="just"/>
            <a:r>
              <a:rPr lang="en-ZA" dirty="0">
                <a:latin typeface="Arial" panose="020B0604020202020204" pitchFamily="34" charset="0"/>
                <a:cs typeface="Arial" panose="020B0604020202020204" pitchFamily="34" charset="0"/>
              </a:rPr>
              <a:t>Poor stakeholder management</a:t>
            </a:r>
          </a:p>
          <a:p>
            <a:pPr algn="just"/>
            <a:r>
              <a:rPr lang="en-ZA" dirty="0">
                <a:latin typeface="Arial" panose="020B0604020202020204" pitchFamily="34" charset="0"/>
                <a:cs typeface="Arial" panose="020B0604020202020204" pitchFamily="34" charset="0"/>
              </a:rPr>
              <a:t>Culture of entitlement</a:t>
            </a:r>
          </a:p>
          <a:p>
            <a:pPr algn="just"/>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12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881" y="104503"/>
            <a:ext cx="8804366" cy="6653348"/>
          </a:xfrm>
        </p:spPr>
      </p:pic>
    </p:spTree>
    <p:extLst>
      <p:ext uri="{BB962C8B-B14F-4D97-AF65-F5344CB8AC3E}">
        <p14:creationId xmlns:p14="http://schemas.microsoft.com/office/powerpoint/2010/main" val="212018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6"/>
          <p:cNvPicPr>
            <a:picLocks noChangeAspect="1"/>
          </p:cNvPicPr>
          <p:nvPr/>
        </p:nvPicPr>
        <p:blipFill>
          <a:blip r:embed="rId2"/>
          <a:stretch>
            <a:fillRect/>
          </a:stretch>
        </p:blipFill>
        <p:spPr>
          <a:xfrm>
            <a:off x="0" y="0"/>
            <a:ext cx="8993876" cy="6747765"/>
          </a:xfrm>
          <a:prstGeom prst="rect">
            <a:avLst/>
          </a:prstGeom>
        </p:spPr>
      </p:pic>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885586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p:cNvPicPr>
            <a:picLocks noGrp="1" noChangeAspect="1"/>
          </p:cNvPicPr>
          <p:nvPr>
            <p:ph idx="1"/>
          </p:nvPr>
        </p:nvPicPr>
        <p:blipFill>
          <a:blip r:embed="rId2"/>
          <a:stretch>
            <a:fillRect/>
          </a:stretch>
        </p:blipFill>
        <p:spPr>
          <a:xfrm>
            <a:off x="278882" y="-1"/>
            <a:ext cx="8865118" cy="6756935"/>
          </a:xfrm>
          <a:prstGeom prst="rect">
            <a:avLst/>
          </a:prstGeom>
        </p:spPr>
      </p:pic>
    </p:spTree>
    <p:extLst>
      <p:ext uri="{BB962C8B-B14F-4D97-AF65-F5344CB8AC3E}">
        <p14:creationId xmlns:p14="http://schemas.microsoft.com/office/powerpoint/2010/main" val="419051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 y="274638"/>
            <a:ext cx="8941870" cy="1143000"/>
          </a:xfrm>
        </p:spPr>
        <p:txBody>
          <a:bodyPr>
            <a:noAutofit/>
          </a:bodyPr>
          <a:lstStyle/>
          <a:p>
            <a:r>
              <a:rPr lang="en-US" sz="4000" b="1" dirty="0">
                <a:latin typeface="Nyala"/>
                <a:cs typeface="Arial" panose="020B0604020202020204" pitchFamily="34" charset="0"/>
              </a:rPr>
              <a:t>CITY OF TSHWANE’S PROGRAMME TO SUPPORT INFORMAL TRADERS</a:t>
            </a:r>
          </a:p>
        </p:txBody>
      </p:sp>
      <p:sp>
        <p:nvSpPr>
          <p:cNvPr id="3" name="Content Placeholder 2"/>
          <p:cNvSpPr>
            <a:spLocks noGrp="1"/>
          </p:cNvSpPr>
          <p:nvPr>
            <p:ph idx="1"/>
          </p:nvPr>
        </p:nvSpPr>
        <p:spPr>
          <a:xfrm>
            <a:off x="115503" y="1831206"/>
            <a:ext cx="8835992" cy="4800600"/>
          </a:xfrm>
        </p:spPr>
        <p:txBody>
          <a:bodyPr>
            <a:normAutofit fontScale="92500" lnSpcReduction="10000"/>
          </a:bodyPr>
          <a:lstStyle/>
          <a:p>
            <a:r>
              <a:rPr lang="en-US" dirty="0">
                <a:latin typeface="Arial" panose="020B0604020202020204" pitchFamily="34" charset="0"/>
                <a:cs typeface="Arial" panose="020B0604020202020204" pitchFamily="34" charset="0"/>
              </a:rPr>
              <a:t>Street trading by-law review</a:t>
            </a:r>
          </a:p>
          <a:p>
            <a:r>
              <a:rPr lang="en-US" dirty="0">
                <a:latin typeface="Arial" panose="020B0604020202020204" pitchFamily="34" charset="0"/>
                <a:cs typeface="Arial" panose="020B0604020202020204" pitchFamily="34" charset="0"/>
              </a:rPr>
              <a:t>Infrastructure support through trading stalls and storage facilities</a:t>
            </a:r>
          </a:p>
          <a:p>
            <a:r>
              <a:rPr lang="en-US" dirty="0">
                <a:latin typeface="Arial" panose="020B0604020202020204" pitchFamily="34" charset="0"/>
                <a:cs typeface="Arial" panose="020B0604020202020204" pitchFamily="34" charset="0"/>
              </a:rPr>
              <a:t>Stakeholder management</a:t>
            </a:r>
          </a:p>
          <a:p>
            <a:r>
              <a:rPr lang="en-US" dirty="0">
                <a:latin typeface="Arial" panose="020B0604020202020204" pitchFamily="34" charset="0"/>
                <a:cs typeface="Arial" panose="020B0604020202020204" pitchFamily="34" charset="0"/>
              </a:rPr>
              <a:t>Informal trading-by law workshops and roadshows</a:t>
            </a:r>
          </a:p>
          <a:p>
            <a:r>
              <a:rPr lang="en-US" dirty="0">
                <a:latin typeface="Arial" panose="020B0604020202020204" pitchFamily="34" charset="0"/>
                <a:cs typeface="Arial" panose="020B0604020202020204" pitchFamily="34" charset="0"/>
              </a:rPr>
              <a:t>Automation of the licensing systems</a:t>
            </a:r>
          </a:p>
          <a:p>
            <a:r>
              <a:rPr lang="en-US" dirty="0">
                <a:latin typeface="Arial" panose="020B0604020202020204" pitchFamily="34" charset="0"/>
                <a:cs typeface="Arial" panose="020B0604020202020204" pitchFamily="34" charset="0"/>
              </a:rPr>
              <a:t>Regular by-law awareness campaigns and enforcements</a:t>
            </a:r>
          </a:p>
          <a:p>
            <a:r>
              <a:rPr lang="en-US" dirty="0">
                <a:latin typeface="Arial" panose="020B0604020202020204" pitchFamily="34" charset="0"/>
                <a:cs typeface="Arial" panose="020B0604020202020204" pitchFamily="34" charset="0"/>
              </a:rPr>
              <a:t>Entrepreneurship development </a:t>
            </a: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50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a:xfrm>
            <a:off x="-1" y="115888"/>
            <a:ext cx="8980371" cy="1219200"/>
          </a:xfrm>
        </p:spPr>
        <p:txBody>
          <a:bodyPr>
            <a:noAutofit/>
          </a:bodyPr>
          <a:lstStyle/>
          <a:p>
            <a:r>
              <a:rPr lang="en-ZA" altLang="en-US" sz="4000" b="1" dirty="0">
                <a:latin typeface="Nyala"/>
                <a:cs typeface="Arial" panose="020B0604020202020204" pitchFamily="34" charset="0"/>
              </a:rPr>
              <a:t>ENTERPRISE DEVELOPMENT PIPELINE </a:t>
            </a:r>
            <a:endParaRPr lang="en-ZA" altLang="en-US" sz="4000" b="1" dirty="0">
              <a:latin typeface="Nyala"/>
            </a:endParaRPr>
          </a:p>
        </p:txBody>
      </p:sp>
      <p:graphicFrame>
        <p:nvGraphicFramePr>
          <p:cNvPr id="6" name="Content Placeholder 5"/>
          <p:cNvGraphicFramePr>
            <a:graphicFrameLocks noGrp="1"/>
          </p:cNvGraphicFramePr>
          <p:nvPr>
            <p:ph idx="1"/>
            <p:extLst/>
          </p:nvPr>
        </p:nvGraphicFramePr>
        <p:xfrm>
          <a:off x="0" y="1609675"/>
          <a:ext cx="9144000" cy="3921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0" name="Date Placeholder 3"/>
          <p:cNvSpPr>
            <a:spLocks noGrp="1"/>
          </p:cNvSpPr>
          <p:nvPr>
            <p:ph type="dt" sz="half" idx="10"/>
          </p:nvPr>
        </p:nvSpPr>
        <p:spPr bwMode="auto">
          <a:ln>
            <a:miter lim="800000"/>
            <a:headEnd/>
            <a:tailEnd/>
          </a:ln>
        </p:spPr>
        <p:txBody>
          <a:bodyPr wrap="square" numCol="1" compatLnSpc="1">
            <a:prstTxWarp prst="textNoShape">
              <a:avLst/>
            </a:prstTxWarp>
          </a:bodyPr>
          <a:lstStyle/>
          <a:p>
            <a:pPr>
              <a:defRPr/>
            </a:pPr>
            <a:fld id="{CE0DBD68-F1D8-49D8-99CF-83D15757C0B6}" type="datetime1">
              <a:rPr lang="en-ZA"/>
              <a:pPr>
                <a:defRPr/>
              </a:pPr>
              <a:t>2020/01/16</a:t>
            </a:fld>
            <a:endParaRPr lang="en-GB"/>
          </a:p>
        </p:txBody>
      </p:sp>
      <p:sp>
        <p:nvSpPr>
          <p:cNvPr id="19461" name="Slide Number Placeholder 4"/>
          <p:cNvSpPr>
            <a:spLocks noGrp="1"/>
          </p:cNvSpPr>
          <p:nvPr>
            <p:ph type="sldNum" sz="quarter" idx="12"/>
          </p:nvPr>
        </p:nvSpPr>
        <p:spPr bwMode="auto">
          <a:ln>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1B5F73-0659-4C3F-B0B9-7828519D5DC6}" type="slidenum">
              <a:rPr lang="en-GB" altLang="en-US">
                <a:solidFill>
                  <a:srgbClr val="898989"/>
                </a:solidFill>
              </a:rPr>
              <a:pPr/>
              <a:t>17</a:t>
            </a:fld>
            <a:endParaRPr lang="en-GB" altLang="en-US">
              <a:solidFill>
                <a:srgbClr val="898989"/>
              </a:solidFill>
            </a:endParaRPr>
          </a:p>
        </p:txBody>
      </p:sp>
      <p:sp>
        <p:nvSpPr>
          <p:cNvPr id="8" name="Rounded Rectangle 7"/>
          <p:cNvSpPr/>
          <p:nvPr/>
        </p:nvSpPr>
        <p:spPr>
          <a:xfrm>
            <a:off x="1656556" y="5454650"/>
            <a:ext cx="5688013"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a:p>
        </p:txBody>
      </p:sp>
      <p:cxnSp>
        <p:nvCxnSpPr>
          <p:cNvPr id="10" name="Straight Arrow Connector 9"/>
          <p:cNvCxnSpPr/>
          <p:nvPr/>
        </p:nvCxnSpPr>
        <p:spPr>
          <a:xfrm flipH="1" flipV="1">
            <a:off x="1187449" y="4571305"/>
            <a:ext cx="720727" cy="7293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304255" y="4571304"/>
            <a:ext cx="107158" cy="72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95627" y="4571304"/>
            <a:ext cx="36511" cy="72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500562" y="4571304"/>
            <a:ext cx="1" cy="72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5963" y="4571304"/>
            <a:ext cx="0" cy="72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88125" y="4495056"/>
            <a:ext cx="269875" cy="8056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092950" y="4571304"/>
            <a:ext cx="984250" cy="7293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447" name="TextBox 29"/>
          <p:cNvSpPr txBox="1">
            <a:spLocks noChangeArrowheads="1"/>
          </p:cNvSpPr>
          <p:nvPr/>
        </p:nvSpPr>
        <p:spPr bwMode="auto">
          <a:xfrm>
            <a:off x="1763713" y="5530899"/>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ZA" altLang="en-US">
                <a:solidFill>
                  <a:schemeClr val="bg1"/>
                </a:solidFill>
                <a:latin typeface="Arial" panose="020B0604020202020204" pitchFamily="34" charset="0"/>
                <a:cs typeface="Arial" panose="020B0604020202020204" pitchFamily="34" charset="0"/>
              </a:rPr>
              <a:t>Monitoring and Evaluation</a:t>
            </a:r>
          </a:p>
        </p:txBody>
      </p:sp>
      <p:sp>
        <p:nvSpPr>
          <p:cNvPr id="16" name="Rounded Rectangle 15"/>
          <p:cNvSpPr/>
          <p:nvPr/>
        </p:nvSpPr>
        <p:spPr>
          <a:xfrm>
            <a:off x="1486621" y="2072555"/>
            <a:ext cx="619125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A" dirty="0">
                <a:solidFill>
                  <a:schemeClr val="bg1"/>
                </a:solidFill>
                <a:latin typeface="Arial" pitchFamily="34" charset="0"/>
                <a:cs typeface="Arial" pitchFamily="34" charset="0"/>
              </a:rPr>
              <a:t>Baseline </a:t>
            </a:r>
            <a:endParaRPr lang="en-ZA" dirty="0"/>
          </a:p>
        </p:txBody>
      </p:sp>
    </p:spTree>
    <p:extLst>
      <p:ext uri="{BB962C8B-B14F-4D97-AF65-F5344CB8AC3E}">
        <p14:creationId xmlns:p14="http://schemas.microsoft.com/office/powerpoint/2010/main" val="111663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15888"/>
            <a:ext cx="8077200" cy="936625"/>
          </a:xfrm>
        </p:spPr>
        <p:txBody>
          <a:bodyPr rtlCol="0">
            <a:normAutofit fontScale="90000"/>
          </a:bodyPr>
          <a:lstStyle/>
          <a:p>
            <a:pPr fontAlgn="auto">
              <a:spcAft>
                <a:spcPts val="0"/>
              </a:spcAft>
              <a:defRPr/>
            </a:pPr>
            <a:r>
              <a:rPr lang="en-ZA" sz="3400" b="1" dirty="0">
                <a:latin typeface="Arial" pitchFamily="34" charset="0"/>
                <a:cs typeface="Arial" pitchFamily="34" charset="0"/>
              </a:rPr>
              <a:t>ENTERPRISE DEVELOPMENT PROGRAMME INTERVENTIONS (5)</a:t>
            </a:r>
            <a:r>
              <a:rPr lang="en-ZA" dirty="0">
                <a:latin typeface="Arial" pitchFamily="34" charset="0"/>
                <a:cs typeface="Arial" pitchFamily="34" charset="0"/>
              </a:rPr>
              <a:t/>
            </a:r>
            <a:br>
              <a:rPr lang="en-ZA" dirty="0">
                <a:latin typeface="Arial" pitchFamily="34" charset="0"/>
                <a:cs typeface="Arial" pitchFamily="34" charset="0"/>
              </a:rPr>
            </a:br>
            <a:r>
              <a:rPr lang="en-ZA" sz="4000" dirty="0">
                <a:latin typeface="Arial" pitchFamily="34" charset="0"/>
                <a:cs typeface="Arial" pitchFamily="34" charset="0"/>
              </a:rPr>
              <a:t/>
            </a:r>
            <a:br>
              <a:rPr lang="en-ZA" sz="4000" dirty="0">
                <a:latin typeface="Arial" pitchFamily="34" charset="0"/>
                <a:cs typeface="Arial" pitchFamily="34" charset="0"/>
              </a:rPr>
            </a:br>
            <a:r>
              <a:rPr lang="en-ZA" sz="4000" dirty="0">
                <a:latin typeface="Arial" pitchFamily="34" charset="0"/>
                <a:cs typeface="Arial" pitchFamily="34" charset="0"/>
              </a:rPr>
              <a:t/>
            </a:r>
            <a:br>
              <a:rPr lang="en-ZA" sz="4000" dirty="0">
                <a:latin typeface="Arial" pitchFamily="34" charset="0"/>
                <a:cs typeface="Arial" pitchFamily="34" charset="0"/>
              </a:rPr>
            </a:br>
            <a:r>
              <a:rPr lang="en-ZA" sz="4000" dirty="0">
                <a:latin typeface="Arial" pitchFamily="34" charset="0"/>
                <a:cs typeface="Arial" pitchFamily="34" charset="0"/>
              </a:rPr>
              <a:t/>
            </a:r>
            <a:br>
              <a:rPr lang="en-ZA" sz="4000" dirty="0">
                <a:latin typeface="Arial" pitchFamily="34" charset="0"/>
                <a:cs typeface="Arial" pitchFamily="34" charset="0"/>
              </a:rPr>
            </a:br>
            <a:r>
              <a:rPr lang="en-ZA" sz="4000" dirty="0">
                <a:latin typeface="Arial" pitchFamily="34" charset="0"/>
                <a:cs typeface="Arial" pitchFamily="34" charset="0"/>
              </a:rPr>
              <a:t/>
            </a:r>
            <a:br>
              <a:rPr lang="en-ZA" sz="4000" dirty="0">
                <a:latin typeface="Arial" pitchFamily="34" charset="0"/>
                <a:cs typeface="Arial" pitchFamily="34" charset="0"/>
              </a:rPr>
            </a:br>
            <a:r>
              <a:rPr lang="en-ZA" sz="4000" dirty="0">
                <a:latin typeface="Arial" pitchFamily="34" charset="0"/>
                <a:cs typeface="Arial" pitchFamily="34" charset="0"/>
              </a:rPr>
              <a:t/>
            </a:r>
            <a:br>
              <a:rPr lang="en-ZA" sz="4000" dirty="0">
                <a:latin typeface="Arial" pitchFamily="34" charset="0"/>
                <a:cs typeface="Arial" pitchFamily="34" charset="0"/>
              </a:rPr>
            </a:br>
            <a:endParaRPr lang="en-ZA" sz="4000" b="1" dirty="0">
              <a:latin typeface="Arial" pitchFamily="34" charset="0"/>
              <a:cs typeface="Arial" pitchFamily="34" charset="0"/>
            </a:endParaRPr>
          </a:p>
        </p:txBody>
      </p:sp>
      <p:graphicFrame>
        <p:nvGraphicFramePr>
          <p:cNvPr id="4" name="Content Placeholder 3"/>
          <p:cNvGraphicFramePr>
            <a:graphicFrameLocks noGrp="1" noChangeAspect="1"/>
          </p:cNvGraphicFramePr>
          <p:nvPr>
            <p:ph idx="1"/>
          </p:nvPr>
        </p:nvGraphicFramePr>
        <p:xfrm>
          <a:off x="0" y="980728"/>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pPr>
              <a:defRPr/>
            </a:pPr>
            <a:fld id="{57608159-58D6-475D-BD9E-8C911B9AC19B}" type="datetime1">
              <a:rPr lang="en-ZA"/>
              <a:pPr>
                <a:defRPr/>
              </a:pPr>
              <a:t>2020/01/16</a:t>
            </a:fld>
            <a:endParaRPr lang="en-ZA"/>
          </a:p>
        </p:txBody>
      </p:sp>
      <p:sp>
        <p:nvSpPr>
          <p:cNvPr id="20484" name="Slide Number Placeholder 5"/>
          <p:cNvSpPr>
            <a:spLocks noGrp="1"/>
          </p:cNvSpPr>
          <p:nvPr>
            <p:ph type="sldNum" sz="quarter" idx="12"/>
          </p:nvPr>
        </p:nvSpPr>
        <p:spPr bwMode="auto">
          <a:ln>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216099E-3422-4683-8CBE-9112AC31F259}" type="slidenum">
              <a:rPr lang="en-GB" altLang="en-US">
                <a:solidFill>
                  <a:srgbClr val="898989"/>
                </a:solidFill>
              </a:rPr>
              <a:pPr/>
              <a:t>18</a:t>
            </a:fld>
            <a:endParaRPr lang="en-GB" altLang="en-US">
              <a:solidFill>
                <a:srgbClr val="898989"/>
              </a:solidFill>
            </a:endParaRPr>
          </a:p>
        </p:txBody>
      </p:sp>
    </p:spTree>
    <p:extLst>
      <p:ext uri="{BB962C8B-B14F-4D97-AF65-F5344CB8AC3E}">
        <p14:creationId xmlns:p14="http://schemas.microsoft.com/office/powerpoint/2010/main" val="3645577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C3DABFD-86E3-4A99-BDF4-D1066CE46203}"/>
                                            </p:graphicEl>
                                          </p:spTgt>
                                        </p:tgtEl>
                                        <p:attrNameLst>
                                          <p:attrName>style.visibility</p:attrName>
                                        </p:attrNameLst>
                                      </p:cBhvr>
                                      <p:to>
                                        <p:strVal val="visible"/>
                                      </p:to>
                                    </p:set>
                                    <p:anim calcmode="lin" valueType="num">
                                      <p:cBhvr additive="base">
                                        <p:cTn id="7" dur="500" fill="hold"/>
                                        <p:tgtEl>
                                          <p:spTgt spid="4">
                                            <p:graphicEl>
                                              <a:dgm id="{6C3DABFD-86E3-4A99-BDF4-D1066CE462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C3DABFD-86E3-4A99-BDF4-D1066CE4620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C3B6B7EE-DA94-46B0-A70C-5D782051C3F9}"/>
                                            </p:graphicEl>
                                          </p:spTgt>
                                        </p:tgtEl>
                                        <p:attrNameLst>
                                          <p:attrName>style.visibility</p:attrName>
                                        </p:attrNameLst>
                                      </p:cBhvr>
                                      <p:to>
                                        <p:strVal val="visible"/>
                                      </p:to>
                                    </p:set>
                                    <p:anim calcmode="lin" valueType="num">
                                      <p:cBhvr additive="base">
                                        <p:cTn id="11" dur="500" fill="hold"/>
                                        <p:tgtEl>
                                          <p:spTgt spid="4">
                                            <p:graphicEl>
                                              <a:dgm id="{C3B6B7EE-DA94-46B0-A70C-5D782051C3F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C3B6B7EE-DA94-46B0-A70C-5D782051C3F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224816A7-C56E-4692-853B-63E0BCB5DB31}"/>
                                            </p:graphicEl>
                                          </p:spTgt>
                                        </p:tgtEl>
                                        <p:attrNameLst>
                                          <p:attrName>style.visibility</p:attrName>
                                        </p:attrNameLst>
                                      </p:cBhvr>
                                      <p:to>
                                        <p:strVal val="visible"/>
                                      </p:to>
                                    </p:set>
                                    <p:anim calcmode="lin" valueType="num">
                                      <p:cBhvr additive="base">
                                        <p:cTn id="15" dur="500" fill="hold"/>
                                        <p:tgtEl>
                                          <p:spTgt spid="4">
                                            <p:graphicEl>
                                              <a:dgm id="{224816A7-C56E-4692-853B-63E0BCB5DB3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224816A7-C56E-4692-853B-63E0BCB5DB31}"/>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1F946D0C-0116-4511-82F4-085AC5F4553B}"/>
                                            </p:graphicEl>
                                          </p:spTgt>
                                        </p:tgtEl>
                                        <p:attrNameLst>
                                          <p:attrName>style.visibility</p:attrName>
                                        </p:attrNameLst>
                                      </p:cBhvr>
                                      <p:to>
                                        <p:strVal val="visible"/>
                                      </p:to>
                                    </p:set>
                                    <p:anim calcmode="lin" valueType="num">
                                      <p:cBhvr additive="base">
                                        <p:cTn id="19" dur="500" fill="hold"/>
                                        <p:tgtEl>
                                          <p:spTgt spid="4">
                                            <p:graphicEl>
                                              <a:dgm id="{1F946D0C-0116-4511-82F4-085AC5F4553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1F946D0C-0116-4511-82F4-085AC5F4553B}"/>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A57BD6D1-C91C-4674-A000-8956B117B358}"/>
                                            </p:graphicEl>
                                          </p:spTgt>
                                        </p:tgtEl>
                                        <p:attrNameLst>
                                          <p:attrName>style.visibility</p:attrName>
                                        </p:attrNameLst>
                                      </p:cBhvr>
                                      <p:to>
                                        <p:strVal val="visible"/>
                                      </p:to>
                                    </p:set>
                                    <p:anim calcmode="lin" valueType="num">
                                      <p:cBhvr additive="base">
                                        <p:cTn id="23" dur="500" fill="hold"/>
                                        <p:tgtEl>
                                          <p:spTgt spid="4">
                                            <p:graphicEl>
                                              <a:dgm id="{A57BD6D1-C91C-4674-A000-8956B117B358}"/>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A57BD6D1-C91C-4674-A000-8956B117B35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ACEEC0ED-0F4F-4F3E-9A91-D6F27261D016}"/>
                                            </p:graphicEl>
                                          </p:spTgt>
                                        </p:tgtEl>
                                        <p:attrNameLst>
                                          <p:attrName>style.visibility</p:attrName>
                                        </p:attrNameLst>
                                      </p:cBhvr>
                                      <p:to>
                                        <p:strVal val="visible"/>
                                      </p:to>
                                    </p:set>
                                    <p:anim calcmode="lin" valueType="num">
                                      <p:cBhvr additive="base">
                                        <p:cTn id="27" dur="500" fill="hold"/>
                                        <p:tgtEl>
                                          <p:spTgt spid="4">
                                            <p:graphicEl>
                                              <a:dgm id="{ACEEC0ED-0F4F-4F3E-9A91-D6F27261D01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ACEEC0ED-0F4F-4F3E-9A91-D6F27261D016}"/>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4D999740-2D6C-4502-953C-AF253428D491}"/>
                                            </p:graphicEl>
                                          </p:spTgt>
                                        </p:tgtEl>
                                        <p:attrNameLst>
                                          <p:attrName>style.visibility</p:attrName>
                                        </p:attrNameLst>
                                      </p:cBhvr>
                                      <p:to>
                                        <p:strVal val="visible"/>
                                      </p:to>
                                    </p:set>
                                    <p:anim calcmode="lin" valueType="num">
                                      <p:cBhvr additive="base">
                                        <p:cTn id="31" dur="500" fill="hold"/>
                                        <p:tgtEl>
                                          <p:spTgt spid="4">
                                            <p:graphicEl>
                                              <a:dgm id="{4D999740-2D6C-4502-953C-AF253428D49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4D999740-2D6C-4502-953C-AF253428D491}"/>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F04BA451-E817-4607-B0B2-5FF94CE7B2FA}"/>
                                            </p:graphicEl>
                                          </p:spTgt>
                                        </p:tgtEl>
                                        <p:attrNameLst>
                                          <p:attrName>style.visibility</p:attrName>
                                        </p:attrNameLst>
                                      </p:cBhvr>
                                      <p:to>
                                        <p:strVal val="visible"/>
                                      </p:to>
                                    </p:set>
                                    <p:anim calcmode="lin" valueType="num">
                                      <p:cBhvr additive="base">
                                        <p:cTn id="35" dur="500" fill="hold"/>
                                        <p:tgtEl>
                                          <p:spTgt spid="4">
                                            <p:graphicEl>
                                              <a:dgm id="{F04BA451-E817-4607-B0B2-5FF94CE7B2F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F04BA451-E817-4607-B0B2-5FF94CE7B2FA}"/>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06B4B8C4-1CB8-43CE-B670-9AB53D765B87}"/>
                                            </p:graphicEl>
                                          </p:spTgt>
                                        </p:tgtEl>
                                        <p:attrNameLst>
                                          <p:attrName>style.visibility</p:attrName>
                                        </p:attrNameLst>
                                      </p:cBhvr>
                                      <p:to>
                                        <p:strVal val="visible"/>
                                      </p:to>
                                    </p:set>
                                    <p:anim calcmode="lin" valueType="num">
                                      <p:cBhvr additive="base">
                                        <p:cTn id="39" dur="500" fill="hold"/>
                                        <p:tgtEl>
                                          <p:spTgt spid="4">
                                            <p:graphicEl>
                                              <a:dgm id="{06B4B8C4-1CB8-43CE-B670-9AB53D765B87}"/>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06B4B8C4-1CB8-43CE-B670-9AB53D765B87}"/>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BB50A708-806B-4167-8B9F-E5D76E0E9652}"/>
                                            </p:graphicEl>
                                          </p:spTgt>
                                        </p:tgtEl>
                                        <p:attrNameLst>
                                          <p:attrName>style.visibility</p:attrName>
                                        </p:attrNameLst>
                                      </p:cBhvr>
                                      <p:to>
                                        <p:strVal val="visible"/>
                                      </p:to>
                                    </p:set>
                                    <p:anim calcmode="lin" valueType="num">
                                      <p:cBhvr additive="base">
                                        <p:cTn id="43" dur="500" fill="hold"/>
                                        <p:tgtEl>
                                          <p:spTgt spid="4">
                                            <p:graphicEl>
                                              <a:dgm id="{BB50A708-806B-4167-8B9F-E5D76E0E965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BB50A708-806B-4167-8B9F-E5D76E0E9652}"/>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1C113987-8651-44FA-83D3-3CABB60983E0}"/>
                                            </p:graphicEl>
                                          </p:spTgt>
                                        </p:tgtEl>
                                        <p:attrNameLst>
                                          <p:attrName>style.visibility</p:attrName>
                                        </p:attrNameLst>
                                      </p:cBhvr>
                                      <p:to>
                                        <p:strVal val="visible"/>
                                      </p:to>
                                    </p:set>
                                    <p:anim calcmode="lin" valueType="num">
                                      <p:cBhvr additive="base">
                                        <p:cTn id="47" dur="500" fill="hold"/>
                                        <p:tgtEl>
                                          <p:spTgt spid="4">
                                            <p:graphicEl>
                                              <a:dgm id="{1C113987-8651-44FA-83D3-3CABB60983E0}"/>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1C113987-8651-44FA-83D3-3CABB60983E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115888"/>
            <a:ext cx="8329178" cy="1143000"/>
          </a:xfrm>
        </p:spPr>
        <p:txBody>
          <a:bodyPr>
            <a:normAutofit fontScale="90000"/>
          </a:bodyPr>
          <a:lstStyle/>
          <a:p>
            <a:r>
              <a:rPr lang="en-GB" altLang="en-US" b="1" dirty="0">
                <a:latin typeface="Arial" panose="020B0604020202020204" pitchFamily="34" charset="0"/>
                <a:ea typeface="Times New Roman" panose="02020603050405020304" pitchFamily="18" charset="0"/>
                <a:cs typeface="Arial" panose="020B0604020202020204" pitchFamily="34" charset="0"/>
              </a:rPr>
              <a:t>TSHWANE ENTERPRISE </a:t>
            </a:r>
            <a:br>
              <a:rPr lang="en-GB" altLang="en-US" b="1" dirty="0">
                <a:latin typeface="Arial" panose="020B0604020202020204" pitchFamily="34" charset="0"/>
                <a:ea typeface="Times New Roman" panose="02020603050405020304" pitchFamily="18" charset="0"/>
                <a:cs typeface="Arial" panose="020B0604020202020204" pitchFamily="34" charset="0"/>
              </a:rPr>
            </a:br>
            <a:r>
              <a:rPr lang="en-GB" altLang="en-US" b="1" dirty="0">
                <a:latin typeface="Arial" panose="020B0604020202020204" pitchFamily="34" charset="0"/>
                <a:ea typeface="Times New Roman" panose="02020603050405020304" pitchFamily="18" charset="0"/>
                <a:cs typeface="Arial" panose="020B0604020202020204" pitchFamily="34" charset="0"/>
              </a:rPr>
              <a:t/>
            </a:r>
            <a:br>
              <a:rPr lang="en-GB" altLang="en-US" b="1" dirty="0">
                <a:latin typeface="Arial" panose="020B0604020202020204" pitchFamily="34" charset="0"/>
                <a:ea typeface="Times New Roman" panose="02020603050405020304" pitchFamily="18" charset="0"/>
                <a:cs typeface="Arial" panose="020B0604020202020204" pitchFamily="34" charset="0"/>
              </a:rPr>
            </a:br>
            <a:r>
              <a:rPr lang="en-GB" altLang="en-US" b="1" dirty="0">
                <a:latin typeface="Arial" panose="020B0604020202020204" pitchFamily="34" charset="0"/>
                <a:ea typeface="Times New Roman" panose="02020603050405020304" pitchFamily="18" charset="0"/>
                <a:cs typeface="Arial" panose="020B0604020202020204" pitchFamily="34" charset="0"/>
              </a:rPr>
              <a:t>SMALL BUSINESS </a:t>
            </a:r>
            <a:r>
              <a:rPr lang="en-GB" altLang="en-US" b="1" dirty="0">
                <a:latin typeface="Nyala"/>
                <a:ea typeface="Times New Roman" panose="02020603050405020304" pitchFamily="18" charset="0"/>
                <a:cs typeface="Arial" panose="020B0604020202020204" pitchFamily="34" charset="0"/>
              </a:rPr>
              <a:t>DEVELOPMENT PROGRAMME </a:t>
            </a:r>
            <a:r>
              <a:rPr lang="en-GB" altLang="en-US" sz="4000" b="1" dirty="0">
                <a:latin typeface="Arial" panose="020B0604020202020204" pitchFamily="34" charset="0"/>
                <a:ea typeface="Times New Roman" panose="02020603050405020304" pitchFamily="18" charset="0"/>
                <a:cs typeface="Arial" panose="020B0604020202020204" pitchFamily="34" charset="0"/>
              </a:rPr>
              <a:t/>
            </a:r>
            <a:br>
              <a:rPr lang="en-GB" altLang="en-US" sz="4000" b="1" dirty="0">
                <a:latin typeface="Arial" panose="020B0604020202020204" pitchFamily="34" charset="0"/>
                <a:ea typeface="Times New Roman" panose="02020603050405020304" pitchFamily="18" charset="0"/>
                <a:cs typeface="Arial" panose="020B0604020202020204" pitchFamily="34" charset="0"/>
              </a:rPr>
            </a:br>
            <a:r>
              <a:rPr lang="en-ZA" altLang="en-US" sz="4000" dirty="0">
                <a:latin typeface="Arial" panose="020B0604020202020204" pitchFamily="34" charset="0"/>
                <a:ea typeface="Times New Roman" panose="02020603050405020304" pitchFamily="18" charset="0"/>
                <a:cs typeface="Arial" panose="020B0604020202020204" pitchFamily="34" charset="0"/>
              </a:rPr>
              <a:t/>
            </a:r>
            <a:br>
              <a:rPr lang="en-ZA" altLang="en-US" sz="4000" dirty="0">
                <a:latin typeface="Arial" panose="020B0604020202020204" pitchFamily="34" charset="0"/>
                <a:ea typeface="Times New Roman" panose="02020603050405020304" pitchFamily="18" charset="0"/>
                <a:cs typeface="Arial" panose="020B0604020202020204" pitchFamily="34" charset="0"/>
              </a:rPr>
            </a:br>
            <a:endParaRPr lang="en-ZA" altLang="en-US" sz="4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2"/>
          <p:cNvSpPr>
            <a:spLocks noGrp="1"/>
          </p:cNvSpPr>
          <p:nvPr>
            <p:ph idx="1"/>
          </p:nvPr>
        </p:nvSpPr>
        <p:spPr>
          <a:xfrm>
            <a:off x="250825" y="1828800"/>
            <a:ext cx="8713788" cy="4470400"/>
          </a:xfrm>
        </p:spPr>
        <p:txBody>
          <a:bodyPr rtlCol="0">
            <a:normAutofit lnSpcReduction="10000"/>
          </a:bodyPr>
          <a:lstStyle/>
          <a:p>
            <a:pPr fontAlgn="auto">
              <a:lnSpc>
                <a:spcPct val="150000"/>
              </a:lnSpc>
              <a:spcAft>
                <a:spcPts val="0"/>
              </a:spcAft>
              <a:defRPr/>
            </a:pPr>
            <a:r>
              <a:rPr lang="en-ZA" sz="1800" dirty="0">
                <a:latin typeface="Arial" pitchFamily="34" charset="0"/>
                <a:cs typeface="Arial" pitchFamily="34" charset="0"/>
              </a:rPr>
              <a:t>Business Start-Up Training </a:t>
            </a:r>
          </a:p>
          <a:p>
            <a:pPr indent="52388" fontAlgn="auto">
              <a:lnSpc>
                <a:spcPct val="150000"/>
              </a:lnSpc>
              <a:spcAft>
                <a:spcPts val="0"/>
              </a:spcAft>
              <a:buFont typeface="Wingdings" pitchFamily="2" charset="2"/>
              <a:buChar char="Ø"/>
              <a:defRPr/>
            </a:pPr>
            <a:r>
              <a:rPr lang="en-ZA" sz="1800" dirty="0">
                <a:latin typeface="Arial" pitchFamily="34" charset="0"/>
                <a:cs typeface="Arial" pitchFamily="34" charset="0"/>
              </a:rPr>
              <a:t> 5-days training and 11 weeks mentorship programme</a:t>
            </a:r>
            <a:endParaRPr lang="en-ZA" sz="1800" b="1" dirty="0">
              <a:latin typeface="Arial" pitchFamily="34" charset="0"/>
              <a:cs typeface="Arial" pitchFamily="34" charset="0"/>
            </a:endParaRPr>
          </a:p>
          <a:p>
            <a:pPr fontAlgn="auto">
              <a:lnSpc>
                <a:spcPct val="150000"/>
              </a:lnSpc>
              <a:spcAft>
                <a:spcPts val="0"/>
              </a:spcAft>
              <a:defRPr/>
            </a:pPr>
            <a:r>
              <a:rPr lang="en-ZA" sz="1800" dirty="0">
                <a:latin typeface="Arial" pitchFamily="34" charset="0"/>
                <a:cs typeface="Arial" pitchFamily="34" charset="0"/>
              </a:rPr>
              <a:t>Basic Entrepreneurship Training </a:t>
            </a:r>
          </a:p>
          <a:p>
            <a:pPr indent="52388" fontAlgn="auto">
              <a:lnSpc>
                <a:spcPct val="150000"/>
              </a:lnSpc>
              <a:spcAft>
                <a:spcPts val="0"/>
              </a:spcAft>
              <a:buFont typeface="Wingdings" pitchFamily="2" charset="2"/>
              <a:buChar char="Ø"/>
              <a:defRPr/>
            </a:pPr>
            <a:r>
              <a:rPr lang="en-ZA" sz="1800" dirty="0">
                <a:latin typeface="Arial" pitchFamily="34" charset="0"/>
                <a:cs typeface="Arial" pitchFamily="34" charset="0"/>
              </a:rPr>
              <a:t> 5-days training and 11 weeks mentorship programme</a:t>
            </a:r>
            <a:endParaRPr lang="en-ZA" sz="1800" b="1" dirty="0">
              <a:latin typeface="Arial" pitchFamily="34" charset="0"/>
              <a:cs typeface="Arial" pitchFamily="34" charset="0"/>
            </a:endParaRPr>
          </a:p>
          <a:p>
            <a:pPr fontAlgn="auto">
              <a:lnSpc>
                <a:spcPct val="150000"/>
              </a:lnSpc>
              <a:spcAft>
                <a:spcPts val="0"/>
              </a:spcAft>
              <a:defRPr/>
            </a:pPr>
            <a:r>
              <a:rPr lang="en-ZA" sz="1800" dirty="0">
                <a:latin typeface="Arial" pitchFamily="34" charset="0"/>
                <a:cs typeface="Arial" pitchFamily="34" charset="0"/>
              </a:rPr>
              <a:t>Advanced Entrepreneurial Training </a:t>
            </a:r>
          </a:p>
          <a:p>
            <a:pPr indent="3175" fontAlgn="auto">
              <a:lnSpc>
                <a:spcPct val="150000"/>
              </a:lnSpc>
              <a:spcAft>
                <a:spcPts val="0"/>
              </a:spcAft>
              <a:buFont typeface="Wingdings" pitchFamily="2" charset="2"/>
              <a:buChar char="Ø"/>
              <a:defRPr/>
            </a:pPr>
            <a:r>
              <a:rPr lang="en-ZA" sz="1800" dirty="0">
                <a:latin typeface="Arial" pitchFamily="34" charset="0"/>
                <a:cs typeface="Arial" pitchFamily="34" charset="0"/>
              </a:rPr>
              <a:t> 5-days training and 11 weeks mentorship programme</a:t>
            </a:r>
            <a:endParaRPr lang="en-ZA" sz="1800" b="1" dirty="0">
              <a:latin typeface="Arial" pitchFamily="34" charset="0"/>
              <a:cs typeface="Arial" pitchFamily="34" charset="0"/>
            </a:endParaRPr>
          </a:p>
          <a:p>
            <a:pPr fontAlgn="auto">
              <a:lnSpc>
                <a:spcPct val="150000"/>
              </a:lnSpc>
              <a:spcAft>
                <a:spcPts val="0"/>
              </a:spcAft>
              <a:defRPr/>
            </a:pPr>
            <a:r>
              <a:rPr lang="en-ZA" sz="1800" dirty="0">
                <a:latin typeface="Arial" pitchFamily="34" charset="0"/>
                <a:cs typeface="Arial" pitchFamily="34" charset="0"/>
              </a:rPr>
              <a:t>Basic Cooperatives Development Training </a:t>
            </a:r>
          </a:p>
          <a:p>
            <a:pPr indent="3175" fontAlgn="auto">
              <a:lnSpc>
                <a:spcPct val="150000"/>
              </a:lnSpc>
              <a:spcAft>
                <a:spcPts val="0"/>
              </a:spcAft>
              <a:buFont typeface="Wingdings" pitchFamily="2" charset="2"/>
              <a:buChar char="Ø"/>
              <a:defRPr/>
            </a:pPr>
            <a:r>
              <a:rPr lang="en-ZA" sz="1800" dirty="0">
                <a:latin typeface="Arial" pitchFamily="34" charset="0"/>
                <a:cs typeface="Arial" pitchFamily="34" charset="0"/>
              </a:rPr>
              <a:t> 8-days training and 11 weeks mentorship programme</a:t>
            </a:r>
            <a:endParaRPr lang="en-ZA" sz="1800" b="1" dirty="0">
              <a:latin typeface="Arial" pitchFamily="34" charset="0"/>
              <a:cs typeface="Arial" pitchFamily="34" charset="0"/>
            </a:endParaRPr>
          </a:p>
          <a:p>
            <a:pPr fontAlgn="auto">
              <a:lnSpc>
                <a:spcPct val="150000"/>
              </a:lnSpc>
              <a:spcAft>
                <a:spcPts val="0"/>
              </a:spcAft>
              <a:defRPr/>
            </a:pPr>
            <a:r>
              <a:rPr lang="en-ZA" sz="1800" dirty="0">
                <a:latin typeface="Arial" pitchFamily="34" charset="0"/>
                <a:cs typeface="Arial" pitchFamily="34" charset="0"/>
              </a:rPr>
              <a:t>Advance Cooperatives Development Training </a:t>
            </a:r>
          </a:p>
          <a:p>
            <a:pPr indent="52388" fontAlgn="auto">
              <a:lnSpc>
                <a:spcPct val="150000"/>
              </a:lnSpc>
              <a:spcAft>
                <a:spcPts val="0"/>
              </a:spcAft>
              <a:buFont typeface="Wingdings" pitchFamily="2" charset="2"/>
              <a:buChar char="Ø"/>
              <a:defRPr/>
            </a:pPr>
            <a:r>
              <a:rPr lang="en-ZA" sz="1800" dirty="0">
                <a:latin typeface="Arial" pitchFamily="34" charset="0"/>
                <a:cs typeface="Arial" pitchFamily="34" charset="0"/>
              </a:rPr>
              <a:t> 8-days training and 11 weeks mentorship programme.</a:t>
            </a:r>
            <a:endParaRPr lang="en-ZA" sz="1800" b="1" dirty="0">
              <a:latin typeface="Arial" pitchFamily="34" charset="0"/>
              <a:cs typeface="Arial" pitchFamily="34" charset="0"/>
            </a:endParaRPr>
          </a:p>
          <a:p>
            <a:pPr fontAlgn="auto">
              <a:spcAft>
                <a:spcPts val="0"/>
              </a:spcAft>
              <a:defRPr/>
            </a:pPr>
            <a:endParaRPr lang="en-ZA" dirty="0"/>
          </a:p>
        </p:txBody>
      </p:sp>
      <p:sp>
        <p:nvSpPr>
          <p:cNvPr id="4" name="Date Placeholder 3"/>
          <p:cNvSpPr>
            <a:spLocks noGrp="1"/>
          </p:cNvSpPr>
          <p:nvPr>
            <p:ph type="dt" sz="half" idx="10"/>
          </p:nvPr>
        </p:nvSpPr>
        <p:spPr/>
        <p:txBody>
          <a:bodyPr/>
          <a:lstStyle/>
          <a:p>
            <a:pPr>
              <a:defRPr/>
            </a:pPr>
            <a:fld id="{E3E1EBEE-F1D3-41BF-A5E5-3813F98FF314}" type="datetime1">
              <a:rPr lang="en-ZA"/>
              <a:pPr>
                <a:defRPr/>
              </a:pPr>
              <a:t>2020/01/16</a:t>
            </a:fld>
            <a:endParaRPr lang="en-ZA"/>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EAE4EF0-002B-4864-A7E8-4FD7DDC4A997}" type="slidenum">
              <a:rPr lang="en-ZA" altLang="en-US">
                <a:solidFill>
                  <a:srgbClr val="898989"/>
                </a:solidFill>
              </a:rPr>
              <a:pPr/>
              <a:t>19</a:t>
            </a:fld>
            <a:endParaRPr lang="en-ZA" altLang="en-US">
              <a:solidFill>
                <a:srgbClr val="898989"/>
              </a:solidFill>
            </a:endParaRPr>
          </a:p>
        </p:txBody>
      </p:sp>
    </p:spTree>
    <p:extLst>
      <p:ext uri="{BB962C8B-B14F-4D97-AF65-F5344CB8AC3E}">
        <p14:creationId xmlns:p14="http://schemas.microsoft.com/office/powerpoint/2010/main" val="97317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68 Unisa SBL PPT Template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 y="105878"/>
            <a:ext cx="9141257" cy="6858000"/>
          </a:xfrm>
          <a:prstGeom prst="rect">
            <a:avLst/>
          </a:prstGeom>
        </p:spPr>
      </p:pic>
      <p:sp>
        <p:nvSpPr>
          <p:cNvPr id="5" name="Title 1"/>
          <p:cNvSpPr txBox="1">
            <a:spLocks/>
          </p:cNvSpPr>
          <p:nvPr/>
        </p:nvSpPr>
        <p:spPr>
          <a:xfrm>
            <a:off x="404261" y="3755968"/>
            <a:ext cx="8065971" cy="4934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ZA" sz="2800" b="1" dirty="0">
                <a:latin typeface="Arial" panose="020B0604020202020204" pitchFamily="34" charset="0"/>
                <a:cs typeface="Arial" panose="020B0604020202020204" pitchFamily="34" charset="0"/>
              </a:rPr>
              <a:t>OPPORTUNITIES AND THREATS OF TRADING IN THE CITY OF TSHWANE (INCLUDING CHALLENGES AND SUCCESSES OF INFORMAL TRADING)</a:t>
            </a:r>
            <a:endParaRPr lang="en-US" sz="2800" b="1" dirty="0">
              <a:latin typeface="Arial" panose="020B0604020202020204" pitchFamily="34" charset="0"/>
              <a:ea typeface="ＭＳ Ｐゴシック" charset="0"/>
              <a:cs typeface="Arial" panose="020B0604020202020204" pitchFamily="34" charset="0"/>
            </a:endParaRPr>
          </a:p>
          <a:p>
            <a:pPr>
              <a:defRPr/>
            </a:pPr>
            <a:endParaRPr lang="en-US" sz="2800" b="1" dirty="0">
              <a:latin typeface="Arial" panose="020B0604020202020204" pitchFamily="34" charset="0"/>
              <a:ea typeface="ＭＳ Ｐゴシック" charset="0"/>
              <a:cs typeface="Arial" panose="020B0604020202020204" pitchFamily="34" charset="0"/>
            </a:endParaRPr>
          </a:p>
          <a:p>
            <a:pPr>
              <a:defRPr/>
            </a:pPr>
            <a:r>
              <a:rPr lang="en-US" sz="2000" b="1" dirty="0"/>
              <a:t>BENJAMIN MANASOE</a:t>
            </a:r>
            <a:br>
              <a:rPr lang="en-US" sz="2000" b="1" dirty="0"/>
            </a:br>
            <a:r>
              <a:rPr lang="en-US" sz="2000" b="1" dirty="0"/>
              <a:t>DIVISIONAL HEAD: ECONOMIC DEVELOPMENT</a:t>
            </a:r>
            <a:endParaRPr lang="en-US" sz="2000" b="1" dirty="0">
              <a:ea typeface="ＭＳ Ｐゴシック" charset="0"/>
            </a:endParaRPr>
          </a:p>
        </p:txBody>
      </p:sp>
      <p:pic>
        <p:nvPicPr>
          <p:cNvPr id="12" name="Picture 11">
            <a:extLst>
              <a:ext uri="{FF2B5EF4-FFF2-40B4-BE49-F238E27FC236}">
                <a16:creationId xmlns:a16="http://schemas.microsoft.com/office/drawing/2014/main" id="{7D691935-F282-4988-9AF5-6CAE462DBF0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16444" y="5821509"/>
            <a:ext cx="2155556" cy="841781"/>
          </a:xfrm>
          <a:prstGeom prst="rect">
            <a:avLst/>
          </a:prstGeom>
        </p:spPr>
      </p:pic>
      <p:pic>
        <p:nvPicPr>
          <p:cNvPr id="13" name="Picture 12" descr="A close up of a logo&#10;&#10;Description automatically generated">
            <a:extLst>
              <a:ext uri="{FF2B5EF4-FFF2-40B4-BE49-F238E27FC236}">
                <a16:creationId xmlns:a16="http://schemas.microsoft.com/office/drawing/2014/main" id="{3C9DEFE2-20A9-4318-A836-D3C652789554}"/>
              </a:ext>
            </a:extLst>
          </p:cNvPr>
          <p:cNvPicPr>
            <a:picLocks noChangeAspect="1"/>
          </p:cNvPicPr>
          <p:nvPr/>
        </p:nvPicPr>
        <p:blipFill rotWithShape="1">
          <a:blip r:embed="rId4"/>
          <a:srcRect l="24064" t="21226" r="25032" b="23280"/>
          <a:stretch/>
        </p:blipFill>
        <p:spPr>
          <a:xfrm>
            <a:off x="1040918" y="5339158"/>
            <a:ext cx="1436813" cy="1174799"/>
          </a:xfrm>
          <a:prstGeom prst="rect">
            <a:avLst/>
          </a:prstGeom>
        </p:spPr>
      </p:pic>
      <p:pic>
        <p:nvPicPr>
          <p:cNvPr id="14" name="Picture 4" descr="logo-ufpb 2.png">
            <a:extLst>
              <a:ext uri="{FF2B5EF4-FFF2-40B4-BE49-F238E27FC236}">
                <a16:creationId xmlns:a16="http://schemas.microsoft.com/office/drawing/2014/main" id="{CCB82448-BE21-470A-B44F-F52F54349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 y="5134065"/>
            <a:ext cx="918761" cy="14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large body of water with a city in the background&#10;&#10;Description automatically generated">
            <a:extLst>
              <a:ext uri="{FF2B5EF4-FFF2-40B4-BE49-F238E27FC236}">
                <a16:creationId xmlns:a16="http://schemas.microsoft.com/office/drawing/2014/main" id="{5C0283AE-70EE-40B2-B0F3-EA2774B54C88}"/>
              </a:ext>
            </a:extLst>
          </p:cNvPr>
          <p:cNvPicPr>
            <a:picLocks noChangeAspect="1"/>
          </p:cNvPicPr>
          <p:nvPr/>
        </p:nvPicPr>
        <p:blipFill rotWithShape="1">
          <a:blip r:embed="rId6"/>
          <a:srcRect t="38427"/>
          <a:stretch/>
        </p:blipFill>
        <p:spPr>
          <a:xfrm>
            <a:off x="2743" y="-24663"/>
            <a:ext cx="9144000" cy="2152599"/>
          </a:xfrm>
          <a:prstGeom prst="rect">
            <a:avLst/>
          </a:prstGeom>
        </p:spPr>
      </p:pic>
      <p:sp>
        <p:nvSpPr>
          <p:cNvPr id="9" name="Rectangle 8">
            <a:extLst>
              <a:ext uri="{FF2B5EF4-FFF2-40B4-BE49-F238E27FC236}">
                <a16:creationId xmlns:a16="http://schemas.microsoft.com/office/drawing/2014/main" id="{B45B2AF5-5ABA-4CA5-BB20-728F53B47258}"/>
              </a:ext>
            </a:extLst>
          </p:cNvPr>
          <p:cNvSpPr/>
          <p:nvPr/>
        </p:nvSpPr>
        <p:spPr>
          <a:xfrm>
            <a:off x="1040918" y="0"/>
            <a:ext cx="7551174" cy="523220"/>
          </a:xfrm>
          <a:prstGeom prst="rect">
            <a:avLst/>
          </a:prstGeom>
        </p:spPr>
        <p:txBody>
          <a:bodyPr wrap="square">
            <a:spAutoFit/>
          </a:bodyPr>
          <a:lstStyle/>
          <a:p>
            <a:r>
              <a:rPr lang="en-US" sz="2800" b="1" dirty="0">
                <a:solidFill>
                  <a:schemeClr val="bg1"/>
                </a:solidFill>
                <a:latin typeface="DelargoDT Bold"/>
                <a:cs typeface="DelargoDT Bold"/>
              </a:rPr>
              <a:t>2019 Future of the City Centre Symposium</a:t>
            </a:r>
          </a:p>
        </p:txBody>
      </p:sp>
      <p:pic>
        <p:nvPicPr>
          <p:cNvPr id="10" name="Picture 9" descr="A close up of a logo&#10;&#10;Description automatically generated">
            <a:extLst>
              <a:ext uri="{FF2B5EF4-FFF2-40B4-BE49-F238E27FC236}">
                <a16:creationId xmlns:a16="http://schemas.microsoft.com/office/drawing/2014/main" id="{0E15D032-DC03-4645-98A9-857D6F7DF77A}"/>
              </a:ext>
            </a:extLst>
          </p:cNvPr>
          <p:cNvPicPr>
            <a:picLocks noChangeAspect="1"/>
          </p:cNvPicPr>
          <p:nvPr/>
        </p:nvPicPr>
        <p:blipFill>
          <a:blip r:embed="rId7"/>
          <a:stretch>
            <a:fillRect/>
          </a:stretch>
        </p:blipFill>
        <p:spPr>
          <a:xfrm>
            <a:off x="4433212" y="5956053"/>
            <a:ext cx="2410040" cy="615999"/>
          </a:xfrm>
          <a:prstGeom prst="rect">
            <a:avLst/>
          </a:prstGeom>
        </p:spPr>
      </p:pic>
    </p:spTree>
    <p:extLst>
      <p:ext uri="{BB962C8B-B14F-4D97-AF65-F5344CB8AC3E}">
        <p14:creationId xmlns:p14="http://schemas.microsoft.com/office/powerpoint/2010/main" val="3956833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 y="0"/>
            <a:ext cx="9144000" cy="1143000"/>
          </a:xfrm>
        </p:spPr>
        <p:txBody>
          <a:bodyPr rtlCol="0">
            <a:noAutofit/>
          </a:bodyPr>
          <a:lstStyle/>
          <a:p>
            <a:pPr fontAlgn="auto">
              <a:spcAft>
                <a:spcPts val="0"/>
              </a:spcAft>
              <a:defRPr/>
            </a:pPr>
            <a:r>
              <a:rPr lang="en-ZA" sz="4000" b="1" dirty="0">
                <a:latin typeface="Arial" panose="020B0604020202020204" pitchFamily="34" charset="0"/>
                <a:cs typeface="Arial" pitchFamily="34" charset="0"/>
              </a:rPr>
              <a:t>BUSINESS SUPPORT CENTRES/ HUBS</a:t>
            </a:r>
          </a:p>
        </p:txBody>
      </p:sp>
      <p:sp>
        <p:nvSpPr>
          <p:cNvPr id="23555" name="Content Placeholder 2"/>
          <p:cNvSpPr>
            <a:spLocks noGrp="1"/>
          </p:cNvSpPr>
          <p:nvPr>
            <p:ph idx="1"/>
          </p:nvPr>
        </p:nvSpPr>
        <p:spPr>
          <a:xfrm>
            <a:off x="-32197" y="1482291"/>
            <a:ext cx="9144000" cy="4643871"/>
          </a:xfrm>
        </p:spPr>
        <p:txBody>
          <a:bodyPr>
            <a:normAutofit fontScale="92500" lnSpcReduction="20000"/>
          </a:bodyPr>
          <a:lstStyle/>
          <a:p>
            <a:r>
              <a:rPr lang="en-GB" altLang="en-US" sz="2800" dirty="0">
                <a:latin typeface="Arial" panose="020B0604020202020204" pitchFamily="34" charset="0"/>
                <a:cs typeface="Arial" panose="020B0604020202020204" pitchFamily="34" charset="0"/>
              </a:rPr>
              <a:t>Region 1: Mabopane Business Support Centre</a:t>
            </a:r>
          </a:p>
          <a:p>
            <a:pPr marL="0" indent="0">
              <a:buNone/>
            </a:pPr>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Region 2: Hammanskraal Business Support Centre</a:t>
            </a:r>
          </a:p>
          <a:p>
            <a:pPr marL="0" indent="0">
              <a:buNone/>
            </a:pPr>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Region 3: Atteridgeville Business Support Centre</a:t>
            </a:r>
          </a:p>
          <a:p>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Region 4 : </a:t>
            </a:r>
            <a:r>
              <a:rPr lang="en-GB" altLang="en-US" sz="2800" dirty="0" err="1">
                <a:latin typeface="Arial" panose="020B0604020202020204" pitchFamily="34" charset="0"/>
                <a:cs typeface="Arial" panose="020B0604020202020204" pitchFamily="34" charset="0"/>
              </a:rPr>
              <a:t>Olievenhoutbosch</a:t>
            </a:r>
            <a:r>
              <a:rPr lang="en-GB" altLang="en-US" sz="2800" dirty="0">
                <a:latin typeface="Arial" panose="020B0604020202020204" pitchFamily="34" charset="0"/>
                <a:cs typeface="Arial" panose="020B0604020202020204" pitchFamily="34" charset="0"/>
              </a:rPr>
              <a:t> Business Support Centre</a:t>
            </a:r>
          </a:p>
          <a:p>
            <a:pPr marL="0" indent="0">
              <a:buNone/>
            </a:pPr>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Region 6: </a:t>
            </a:r>
            <a:r>
              <a:rPr lang="en-GB" altLang="en-US" sz="2800" dirty="0" err="1">
                <a:latin typeface="Arial" panose="020B0604020202020204" pitchFamily="34" charset="0"/>
                <a:cs typeface="Arial" panose="020B0604020202020204" pitchFamily="34" charset="0"/>
              </a:rPr>
              <a:t>Mamelodi</a:t>
            </a:r>
            <a:r>
              <a:rPr lang="en-GB" altLang="en-US" sz="2800" dirty="0">
                <a:latin typeface="Arial" panose="020B0604020202020204" pitchFamily="34" charset="0"/>
                <a:cs typeface="Arial" panose="020B0604020202020204" pitchFamily="34" charset="0"/>
              </a:rPr>
              <a:t> Business Support Centre</a:t>
            </a:r>
          </a:p>
          <a:p>
            <a:pPr marL="0" indent="0">
              <a:buNone/>
            </a:pPr>
            <a:endParaRPr lang="en-GB" altLang="en-US" sz="2800" dirty="0">
              <a:latin typeface="Arial" panose="020B0604020202020204" pitchFamily="34" charset="0"/>
              <a:cs typeface="Arial" panose="020B0604020202020204" pitchFamily="34" charset="0"/>
            </a:endParaRPr>
          </a:p>
          <a:p>
            <a:r>
              <a:rPr lang="en-GB" altLang="en-US" sz="2800" dirty="0">
                <a:latin typeface="Arial" panose="020B0604020202020204" pitchFamily="34" charset="0"/>
                <a:cs typeface="Arial" panose="020B0604020202020204" pitchFamily="34" charset="0"/>
              </a:rPr>
              <a:t>Region 7: Bronkhorstspruit Business Support Centre</a:t>
            </a:r>
          </a:p>
          <a:p>
            <a:pPr marL="0" indent="0">
              <a:buNone/>
            </a:pPr>
            <a:endParaRPr lang="en-ZA" altLang="en-US" sz="28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57D9D62E-C069-40E4-8D7E-E947443ECA17}" type="datetime1">
              <a:rPr lang="en-ZA"/>
              <a:pPr>
                <a:defRPr/>
              </a:pPr>
              <a:t>2020/01/16</a:t>
            </a:fld>
            <a:endParaRPr lang="en-ZA"/>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5BE4CD-0E9E-4973-851D-13DE0278D181}" type="slidenum">
              <a:rPr lang="en-ZA" altLang="en-US">
                <a:solidFill>
                  <a:srgbClr val="898989"/>
                </a:solidFill>
              </a:rPr>
              <a:pPr/>
              <a:t>20</a:t>
            </a:fld>
            <a:endParaRPr lang="en-ZA" altLang="en-US">
              <a:solidFill>
                <a:srgbClr val="898989"/>
              </a:solidFill>
            </a:endParaRPr>
          </a:p>
        </p:txBody>
      </p:sp>
    </p:spTree>
    <p:extLst>
      <p:ext uri="{BB962C8B-B14F-4D97-AF65-F5344CB8AC3E}">
        <p14:creationId xmlns:p14="http://schemas.microsoft.com/office/powerpoint/2010/main" val="245886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636"/>
            <a:ext cx="8991600" cy="1143000"/>
          </a:xfrm>
        </p:spPr>
        <p:txBody>
          <a:bodyPr>
            <a:normAutofit fontScale="90000"/>
          </a:bodyPr>
          <a:lstStyle/>
          <a:p>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Nyala"/>
                <a:cs typeface="Arial" panose="020B0604020202020204" pitchFamily="34" charset="0"/>
              </a:rPr>
              <a:t>BUSINESS SUPPORT CENTRES/ HUBS SERVICES </a:t>
            </a:r>
          </a:p>
        </p:txBody>
      </p:sp>
      <p:graphicFrame>
        <p:nvGraphicFramePr>
          <p:cNvPr id="4" name="Content Placeholder 3"/>
          <p:cNvGraphicFramePr>
            <a:graphicFrameLocks noGrp="1"/>
          </p:cNvGraphicFramePr>
          <p:nvPr>
            <p:ph idx="1"/>
            <p:extLst/>
          </p:nvPr>
        </p:nvGraphicFramePr>
        <p:xfrm>
          <a:off x="76200" y="1905000"/>
          <a:ext cx="8991600" cy="4998720"/>
        </p:xfrm>
        <a:graphic>
          <a:graphicData uri="http://schemas.openxmlformats.org/drawingml/2006/table">
            <a:tbl>
              <a:tblPr firstRow="1" bandRow="1">
                <a:tableStyleId>{5C22544A-7EE6-4342-B048-85BDC9FD1C3A}</a:tableStyleId>
              </a:tblPr>
              <a:tblGrid>
                <a:gridCol w="3688862">
                  <a:extLst>
                    <a:ext uri="{9D8B030D-6E8A-4147-A177-3AD203B41FA5}">
                      <a16:colId xmlns:a16="http://schemas.microsoft.com/office/drawing/2014/main" val="4185986281"/>
                    </a:ext>
                  </a:extLst>
                </a:gridCol>
                <a:gridCol w="5302738">
                  <a:extLst>
                    <a:ext uri="{9D8B030D-6E8A-4147-A177-3AD203B41FA5}">
                      <a16:colId xmlns:a16="http://schemas.microsoft.com/office/drawing/2014/main" val="2990399817"/>
                    </a:ext>
                  </a:extLst>
                </a:gridCol>
              </a:tblGrid>
              <a:tr h="4725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Business Advisory Services</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Export</a:t>
                      </a:r>
                      <a:r>
                        <a:rPr lang="en-US" sz="1600" b="1" baseline="0" dirty="0">
                          <a:latin typeface="Arial" panose="020B0604020202020204" pitchFamily="34" charset="0"/>
                          <a:cs typeface="Arial" panose="020B0604020202020204" pitchFamily="34" charset="0"/>
                        </a:rPr>
                        <a:t> Awareness </a:t>
                      </a:r>
                      <a:r>
                        <a:rPr lang="en-US" sz="1600" b="1" baseline="0" dirty="0" err="1">
                          <a:latin typeface="Arial" panose="020B0604020202020204" pitchFamily="34" charset="0"/>
                          <a:cs typeface="Arial" panose="020B0604020202020204" pitchFamily="34" charset="0"/>
                        </a:rPr>
                        <a:t>Programme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1797546"/>
                  </a:ext>
                </a:extLst>
              </a:tr>
              <a:tr h="1051439">
                <a:tc>
                  <a:txBody>
                    <a:bodyPr/>
                    <a:lstStyle/>
                    <a:p>
                      <a:pPr marL="171450" lvl="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Briefing sessions for new (potential) entrepreneurs</a:t>
                      </a:r>
                    </a:p>
                    <a:p>
                      <a:pPr marL="171450" lvl="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Pre-consultation sessions for current business owners</a:t>
                      </a:r>
                    </a:p>
                    <a:p>
                      <a:pPr marL="171450" lvl="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Consultation sessions with current business owners</a:t>
                      </a:r>
                    </a:p>
                    <a:p>
                      <a:endParaRPr lang="en-US" sz="1600"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Training</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Export marketing plan/strategy</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Trade exhibitions</a:t>
                      </a:r>
                    </a:p>
                  </a:txBody>
                  <a:tcPr/>
                </a:tc>
                <a:extLst>
                  <a:ext uri="{0D108BD9-81ED-4DB2-BD59-A6C34878D82A}">
                    <a16:rowId xmlns:a16="http://schemas.microsoft.com/office/drawing/2014/main" val="424267868"/>
                  </a:ext>
                </a:extLst>
              </a:tr>
              <a:tr h="44105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Business Planning Support Services</a:t>
                      </a:r>
                    </a:p>
                    <a:p>
                      <a:pPr algn="ctr"/>
                      <a:endParaRPr lang="en-US" sz="1600" b="1"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Quality Assurance Services</a:t>
                      </a:r>
                    </a:p>
                  </a:txBody>
                  <a:tcPr/>
                </a:tc>
                <a:extLst>
                  <a:ext uri="{0D108BD9-81ED-4DB2-BD59-A6C34878D82A}">
                    <a16:rowId xmlns:a16="http://schemas.microsoft.com/office/drawing/2014/main" val="528851274"/>
                  </a:ext>
                </a:extLst>
              </a:tr>
              <a:tr h="1345784">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Business Registration guidance</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Business plan training</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Business start-up training</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Development of business plans</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Marketing plan/strategy/research</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Viability/feasibility</a:t>
                      </a:r>
                    </a:p>
                    <a:p>
                      <a:endParaRPr lang="en-US" sz="1600" dirty="0">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Quality Management System implementation</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Quality Management System Certification</a:t>
                      </a: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Product certification and testing</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73249"/>
                  </a:ext>
                </a:extLst>
              </a:tr>
            </a:tbl>
          </a:graphicData>
        </a:graphic>
      </p:graphicFrame>
    </p:spTree>
    <p:extLst>
      <p:ext uri="{BB962C8B-B14F-4D97-AF65-F5344CB8AC3E}">
        <p14:creationId xmlns:p14="http://schemas.microsoft.com/office/powerpoint/2010/main" val="2791644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636"/>
            <a:ext cx="8991600" cy="1143000"/>
          </a:xfrm>
        </p:spPr>
        <p:txBody>
          <a:bodyPr>
            <a:normAutofit fontScale="90000"/>
          </a:bodyPr>
          <a:lstStyle/>
          <a:p>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Nyala"/>
                <a:cs typeface="Arial" panose="020B0604020202020204" pitchFamily="34" charset="0"/>
              </a:rPr>
              <a:t>BUSINESS SUPPORT CENTRES/ HUBS SERVICES (2)</a:t>
            </a:r>
          </a:p>
        </p:txBody>
      </p:sp>
      <p:graphicFrame>
        <p:nvGraphicFramePr>
          <p:cNvPr id="4" name="Content Placeholder 3"/>
          <p:cNvGraphicFramePr>
            <a:graphicFrameLocks noGrp="1"/>
          </p:cNvGraphicFramePr>
          <p:nvPr>
            <p:ph idx="1"/>
            <p:extLst/>
          </p:nvPr>
        </p:nvGraphicFramePr>
        <p:xfrm>
          <a:off x="76200" y="1905000"/>
          <a:ext cx="8991600" cy="4846320"/>
        </p:xfrm>
        <a:graphic>
          <a:graphicData uri="http://schemas.openxmlformats.org/drawingml/2006/table">
            <a:tbl>
              <a:tblPr firstRow="1" bandRow="1">
                <a:tableStyleId>{5C22544A-7EE6-4342-B048-85BDC9FD1C3A}</a:tableStyleId>
              </a:tblPr>
              <a:tblGrid>
                <a:gridCol w="3688862">
                  <a:extLst>
                    <a:ext uri="{9D8B030D-6E8A-4147-A177-3AD203B41FA5}">
                      <a16:colId xmlns:a16="http://schemas.microsoft.com/office/drawing/2014/main" val="4185986281"/>
                    </a:ext>
                  </a:extLst>
                </a:gridCol>
                <a:gridCol w="5302738">
                  <a:extLst>
                    <a:ext uri="{9D8B030D-6E8A-4147-A177-3AD203B41FA5}">
                      <a16:colId xmlns:a16="http://schemas.microsoft.com/office/drawing/2014/main" val="2990399817"/>
                    </a:ext>
                  </a:extLst>
                </a:gridCol>
              </a:tblGrid>
              <a:tr h="4725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Infrastructure</a:t>
                      </a:r>
                      <a:r>
                        <a:rPr lang="en-US" sz="1800" b="1" baseline="0" dirty="0">
                          <a:latin typeface="Arial" panose="020B0604020202020204" pitchFamily="34" charset="0"/>
                          <a:cs typeface="Arial" panose="020B0604020202020204" pitchFamily="34" charset="0"/>
                        </a:rPr>
                        <a:t> Support</a:t>
                      </a:r>
                      <a:endParaRPr lang="en-US" sz="1800"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Enterprise Development Capacity Building Services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1797546"/>
                  </a:ext>
                </a:extLst>
              </a:tr>
              <a:tr h="2693598">
                <a:tc>
                  <a:txBody>
                    <a:bodyPr/>
                    <a:lstStyle/>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Meetings</a:t>
                      </a:r>
                      <a:r>
                        <a:rPr lang="en-US" sz="1800" baseline="0" dirty="0">
                          <a:latin typeface="Arial" panose="020B0604020202020204" pitchFamily="34" charset="0"/>
                          <a:cs typeface="Arial" panose="020B0604020202020204" pitchFamily="34" charset="0"/>
                        </a:rPr>
                        <a:t> rooms/ Boardrooms</a:t>
                      </a:r>
                      <a:endParaRPr lang="en-US"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Computers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Printers</a:t>
                      </a: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txBody>
                  <a:tcPr/>
                </a:tc>
                <a:tc>
                  <a:txBody>
                    <a:bodyPr/>
                    <a:lstStyle/>
                    <a:p>
                      <a:pPr marL="171450" lvl="0" indent="-171450">
                        <a:buFont typeface="Arial" panose="020B0604020202020204" pitchFamily="34" charset="0"/>
                        <a:buChar char="•"/>
                      </a:pPr>
                      <a:r>
                        <a:rPr lang="en-ZA" sz="1800" dirty="0">
                          <a:latin typeface="Arial" panose="020B0604020202020204" pitchFamily="34" charset="0"/>
                          <a:cs typeface="Arial" panose="020B0604020202020204" pitchFamily="34" charset="0"/>
                        </a:rPr>
                        <a:t>Business Systems Development</a:t>
                      </a:r>
                      <a:endParaRPr lang="en-US" sz="18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800" dirty="0">
                          <a:latin typeface="Arial" panose="020B0604020202020204" pitchFamily="34" charset="0"/>
                          <a:cs typeface="Arial" panose="020B0604020202020204" pitchFamily="34" charset="0"/>
                        </a:rPr>
                        <a:t>Growth Strategies</a:t>
                      </a:r>
                      <a:endParaRPr lang="en-US" sz="18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ZA" sz="1800" dirty="0">
                          <a:latin typeface="Arial" panose="020B0604020202020204" pitchFamily="34" charset="0"/>
                          <a:cs typeface="Arial" panose="020B0604020202020204" pitchFamily="34" charset="0"/>
                        </a:rPr>
                        <a:t>Financial Management Implementation</a:t>
                      </a:r>
                      <a:endParaRPr lang="en-US" sz="18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Intellectual property registration</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Joint ventures / ownership agreement</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Skills Development planning</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Mentorship</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HR Policies and Planning</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Turn-around strategies</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Promotional material</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E-marketing support</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Signage</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Process development</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Product development</a:t>
                      </a:r>
                    </a:p>
                    <a:p>
                      <a:pPr marL="171450" lvl="0" indent="-171450">
                        <a:buFont typeface="Arial" panose="020B0604020202020204" pitchFamily="34" charset="0"/>
                        <a:buChar char="•"/>
                      </a:pPr>
                      <a:r>
                        <a:rPr lang="en-US" sz="1800" dirty="0">
                          <a:latin typeface="Arial" panose="020B0604020202020204" pitchFamily="34" charset="0"/>
                          <a:cs typeface="Arial" panose="020B0604020202020204" pitchFamily="34" charset="0"/>
                        </a:rPr>
                        <a:t>Information Communication Technology</a:t>
                      </a:r>
                    </a:p>
                  </a:txBody>
                  <a:tcPr/>
                </a:tc>
                <a:extLst>
                  <a:ext uri="{0D108BD9-81ED-4DB2-BD59-A6C34878D82A}">
                    <a16:rowId xmlns:a16="http://schemas.microsoft.com/office/drawing/2014/main" val="424267868"/>
                  </a:ext>
                </a:extLst>
              </a:tr>
            </a:tbl>
          </a:graphicData>
        </a:graphic>
      </p:graphicFrame>
    </p:spTree>
    <p:extLst>
      <p:ext uri="{BB962C8B-B14F-4D97-AF65-F5344CB8AC3E}">
        <p14:creationId xmlns:p14="http://schemas.microsoft.com/office/powerpoint/2010/main" val="1956851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17714" y="121920"/>
            <a:ext cx="8769532" cy="6566263"/>
          </a:xfrm>
        </p:spPr>
      </p:pic>
    </p:spTree>
    <p:extLst>
      <p:ext uri="{BB962C8B-B14F-4D97-AF65-F5344CB8AC3E}">
        <p14:creationId xmlns:p14="http://schemas.microsoft.com/office/powerpoint/2010/main" val="137894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748680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a:stretch>
            <a:fillRect/>
          </a:stretch>
        </p:blipFill>
        <p:spPr>
          <a:xfrm>
            <a:off x="0" y="1"/>
            <a:ext cx="9143999" cy="6858000"/>
          </a:xfrm>
          <a:prstGeom prst="rect">
            <a:avLst/>
          </a:prstGeom>
        </p:spPr>
      </p:pic>
    </p:spTree>
    <p:extLst>
      <p:ext uri="{BB962C8B-B14F-4D97-AF65-F5344CB8AC3E}">
        <p14:creationId xmlns:p14="http://schemas.microsoft.com/office/powerpoint/2010/main" val="8365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8385"/>
            <a:ext cx="8571297" cy="1143000"/>
          </a:xfrm>
        </p:spPr>
        <p:txBody>
          <a:bodyPr>
            <a:noAutofit/>
          </a:bodyPr>
          <a:lstStyle/>
          <a:p>
            <a:r>
              <a:rPr lang="en-US" sz="4000" b="1" dirty="0">
                <a:latin typeface="Nyala"/>
              </a:rPr>
              <a:t>PLANNED INFRASTUCTURE PROJECTS - 2019/20 FY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0473037"/>
              </p:ext>
            </p:extLst>
          </p:nvPr>
        </p:nvGraphicFramePr>
        <p:xfrm>
          <a:off x="67376" y="1600194"/>
          <a:ext cx="9076624" cy="5147114"/>
        </p:xfrm>
        <a:graphic>
          <a:graphicData uri="http://schemas.openxmlformats.org/drawingml/2006/table">
            <a:tbl>
              <a:tblPr firstRow="1" bandRow="1">
                <a:tableStyleId>{5C22544A-7EE6-4342-B048-85BDC9FD1C3A}</a:tableStyleId>
              </a:tblPr>
              <a:tblGrid>
                <a:gridCol w="4538312">
                  <a:extLst>
                    <a:ext uri="{9D8B030D-6E8A-4147-A177-3AD203B41FA5}">
                      <a16:colId xmlns:a16="http://schemas.microsoft.com/office/drawing/2014/main" val="20000"/>
                    </a:ext>
                  </a:extLst>
                </a:gridCol>
                <a:gridCol w="4538312">
                  <a:extLst>
                    <a:ext uri="{9D8B030D-6E8A-4147-A177-3AD203B41FA5}">
                      <a16:colId xmlns:a16="http://schemas.microsoft.com/office/drawing/2014/main" val="20001"/>
                    </a:ext>
                  </a:extLst>
                </a:gridCol>
              </a:tblGrid>
              <a:tr h="735302">
                <a:tc>
                  <a:txBody>
                    <a:bodyPr/>
                    <a:lstStyle/>
                    <a:p>
                      <a:pPr algn="ctr"/>
                      <a:r>
                        <a:rPr lang="en-US" dirty="0">
                          <a:latin typeface="Arial" panose="020B0604020202020204" pitchFamily="34" charset="0"/>
                          <a:cs typeface="Arial" panose="020B0604020202020204" pitchFamily="34" charset="0"/>
                        </a:rPr>
                        <a:t>PROJECT</a:t>
                      </a:r>
                      <a:r>
                        <a:rPr lang="en-US" baseline="0" dirty="0">
                          <a:latin typeface="Arial" panose="020B0604020202020204" pitchFamily="34" charset="0"/>
                          <a:cs typeface="Arial" panose="020B0604020202020204" pitchFamily="34" charset="0"/>
                        </a:rPr>
                        <a:t> NAME</a:t>
                      </a:r>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BUDGET</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35302">
                <a:tc>
                  <a:txBody>
                    <a:bodyPr/>
                    <a:lstStyle/>
                    <a:p>
                      <a:r>
                        <a:rPr lang="en-US" dirty="0">
                          <a:latin typeface="Arial" panose="020B0604020202020204" pitchFamily="34" charset="0"/>
                          <a:cs typeface="Arial" panose="020B0604020202020204" pitchFamily="34" charset="0"/>
                        </a:rPr>
                        <a:t>Church</a:t>
                      </a:r>
                      <a:r>
                        <a:rPr lang="en-US" baseline="0" dirty="0">
                          <a:latin typeface="Arial" panose="020B0604020202020204" pitchFamily="34" charset="0"/>
                          <a:cs typeface="Arial" panose="020B0604020202020204" pitchFamily="34" charset="0"/>
                        </a:rPr>
                        <a:t> Street Stalls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R5m</a:t>
                      </a:r>
                    </a:p>
                  </a:txBody>
                  <a:tcPr/>
                </a:tc>
                <a:extLst>
                  <a:ext uri="{0D108BD9-81ED-4DB2-BD59-A6C34878D82A}">
                    <a16:rowId xmlns:a16="http://schemas.microsoft.com/office/drawing/2014/main" val="10001"/>
                  </a:ext>
                </a:extLst>
              </a:tr>
              <a:tr h="735302">
                <a:tc>
                  <a:txBody>
                    <a:bodyPr/>
                    <a:lstStyle/>
                    <a:p>
                      <a:r>
                        <a:rPr lang="en-US" dirty="0" err="1">
                          <a:latin typeface="Arial" panose="020B0604020202020204" pitchFamily="34" charset="0"/>
                          <a:cs typeface="Arial" panose="020B0604020202020204" pitchFamily="34" charset="0"/>
                        </a:rPr>
                        <a:t>Marabastad</a:t>
                      </a:r>
                      <a:r>
                        <a:rPr lang="en-US" baseline="0" dirty="0">
                          <a:latin typeface="Arial" panose="020B0604020202020204" pitchFamily="34" charset="0"/>
                          <a:cs typeface="Arial" panose="020B0604020202020204" pitchFamily="34" charset="0"/>
                        </a:rPr>
                        <a:t> Stalls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R5m</a:t>
                      </a:r>
                    </a:p>
                  </a:txBody>
                  <a:tcPr/>
                </a:tc>
                <a:extLst>
                  <a:ext uri="{0D108BD9-81ED-4DB2-BD59-A6C34878D82A}">
                    <a16:rowId xmlns:a16="http://schemas.microsoft.com/office/drawing/2014/main" val="10002"/>
                  </a:ext>
                </a:extLst>
              </a:tr>
              <a:tr h="735302">
                <a:tc>
                  <a:txBody>
                    <a:bodyPr/>
                    <a:lstStyle/>
                    <a:p>
                      <a:r>
                        <a:rPr lang="en-US" dirty="0" err="1">
                          <a:latin typeface="Arial" panose="020B0604020202020204" pitchFamily="34" charset="0"/>
                          <a:cs typeface="Arial" panose="020B0604020202020204" pitchFamily="34" charset="0"/>
                        </a:rPr>
                        <a:t>Barolak</a:t>
                      </a:r>
                      <a:r>
                        <a:rPr lang="en-US" dirty="0">
                          <a:latin typeface="Arial" panose="020B0604020202020204" pitchFamily="34" charset="0"/>
                          <a:cs typeface="Arial" panose="020B0604020202020204" pitchFamily="34" charset="0"/>
                        </a:rPr>
                        <a:t> trading hub</a:t>
                      </a:r>
                    </a:p>
                  </a:txBody>
                  <a:tcPr/>
                </a:tc>
                <a:tc>
                  <a:txBody>
                    <a:bodyPr/>
                    <a:lstStyle/>
                    <a:p>
                      <a:r>
                        <a:rPr lang="en-US" dirty="0">
                          <a:latin typeface="Arial" panose="020B0604020202020204" pitchFamily="34" charset="0"/>
                          <a:cs typeface="Arial" panose="020B0604020202020204" pitchFamily="34" charset="0"/>
                        </a:rPr>
                        <a:t>R7m</a:t>
                      </a:r>
                    </a:p>
                  </a:txBody>
                  <a:tcPr/>
                </a:tc>
                <a:extLst>
                  <a:ext uri="{0D108BD9-81ED-4DB2-BD59-A6C34878D82A}">
                    <a16:rowId xmlns:a16="http://schemas.microsoft.com/office/drawing/2014/main" val="10003"/>
                  </a:ext>
                </a:extLst>
              </a:tr>
              <a:tr h="735302">
                <a:tc>
                  <a:txBody>
                    <a:bodyPr/>
                    <a:lstStyle/>
                    <a:p>
                      <a:r>
                        <a:rPr lang="en-US" dirty="0">
                          <a:latin typeface="Arial" panose="020B0604020202020204" pitchFamily="34" charset="0"/>
                          <a:cs typeface="Arial" panose="020B0604020202020204" pitchFamily="34" charset="0"/>
                        </a:rPr>
                        <a:t>Cullinan Stalls</a:t>
                      </a:r>
                    </a:p>
                  </a:txBody>
                  <a:tcPr/>
                </a:tc>
                <a:tc>
                  <a:txBody>
                    <a:bodyPr/>
                    <a:lstStyle/>
                    <a:p>
                      <a:r>
                        <a:rPr lang="en-US" dirty="0">
                          <a:latin typeface="Arial" panose="020B0604020202020204" pitchFamily="34" charset="0"/>
                          <a:cs typeface="Arial" panose="020B0604020202020204" pitchFamily="34" charset="0"/>
                        </a:rPr>
                        <a:t>R2m</a:t>
                      </a:r>
                    </a:p>
                  </a:txBody>
                  <a:tcPr/>
                </a:tc>
                <a:extLst>
                  <a:ext uri="{0D108BD9-81ED-4DB2-BD59-A6C34878D82A}">
                    <a16:rowId xmlns:a16="http://schemas.microsoft.com/office/drawing/2014/main" val="10004"/>
                  </a:ext>
                </a:extLst>
              </a:tr>
              <a:tr h="735302">
                <a:tc>
                  <a:txBody>
                    <a:bodyPr/>
                    <a:lstStyle/>
                    <a:p>
                      <a:r>
                        <a:rPr lang="en-US" dirty="0">
                          <a:latin typeface="Arial" panose="020B0604020202020204" pitchFamily="34" charset="0"/>
                          <a:cs typeface="Arial" panose="020B0604020202020204" pitchFamily="34" charset="0"/>
                        </a:rPr>
                        <a:t>Bronkhorstspruit Stalls</a:t>
                      </a:r>
                    </a:p>
                  </a:txBody>
                  <a:tcPr/>
                </a:tc>
                <a:tc>
                  <a:txBody>
                    <a:bodyPr/>
                    <a:lstStyle/>
                    <a:p>
                      <a:r>
                        <a:rPr lang="en-US" dirty="0">
                          <a:latin typeface="Arial" panose="020B0604020202020204" pitchFamily="34" charset="0"/>
                          <a:cs typeface="Arial" panose="020B0604020202020204" pitchFamily="34" charset="0"/>
                        </a:rPr>
                        <a:t>R2m</a:t>
                      </a:r>
                    </a:p>
                  </a:txBody>
                  <a:tcPr/>
                </a:tc>
                <a:extLst>
                  <a:ext uri="{0D108BD9-81ED-4DB2-BD59-A6C34878D82A}">
                    <a16:rowId xmlns:a16="http://schemas.microsoft.com/office/drawing/2014/main" val="10005"/>
                  </a:ext>
                </a:extLst>
              </a:tr>
              <a:tr h="735302">
                <a:tc>
                  <a:txBody>
                    <a:bodyPr/>
                    <a:lstStyle/>
                    <a:p>
                      <a:r>
                        <a:rPr lang="en-US" dirty="0">
                          <a:latin typeface="Arial" panose="020B0604020202020204" pitchFamily="34" charset="0"/>
                          <a:cs typeface="Arial" panose="020B0604020202020204" pitchFamily="34" charset="0"/>
                        </a:rPr>
                        <a:t>Total</a:t>
                      </a:r>
                      <a:r>
                        <a:rPr lang="en-US" baseline="0" dirty="0">
                          <a:latin typeface="Arial" panose="020B0604020202020204" pitchFamily="34" charset="0"/>
                          <a:cs typeface="Arial" panose="020B0604020202020204" pitchFamily="34" charset="0"/>
                        </a:rPr>
                        <a:t> Budget</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R21m</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00391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241433"/>
            <a:ext cx="6919383" cy="933978"/>
          </a:xfrm>
        </p:spPr>
        <p:txBody>
          <a:bodyPr>
            <a:normAutofit fontScale="90000"/>
          </a:bodyPr>
          <a:lstStyle/>
          <a:p>
            <a:pPr algn="ctr"/>
            <a:r>
              <a:rPr lang="en-US" b="1" dirty="0">
                <a:latin typeface="Nyala"/>
                <a:cs typeface="Arial" panose="020B0604020202020204" pitchFamily="34" charset="0"/>
              </a:rPr>
              <a:t>CONCLUSION</a:t>
            </a:r>
            <a:br>
              <a:rPr lang="en-US" b="1" dirty="0">
                <a:latin typeface="Nyala"/>
                <a:cs typeface="Arial" panose="020B0604020202020204" pitchFamily="34" charset="0"/>
              </a:rPr>
            </a:br>
            <a:endParaRPr lang="en-US" b="1" dirty="0">
              <a:latin typeface="Nyala"/>
              <a:cs typeface="Arial" panose="020B0604020202020204" pitchFamily="34" charset="0"/>
            </a:endParaRPr>
          </a:p>
        </p:txBody>
      </p:sp>
      <p:sp>
        <p:nvSpPr>
          <p:cNvPr id="3" name="Content Placeholder 2"/>
          <p:cNvSpPr>
            <a:spLocks noGrp="1"/>
          </p:cNvSpPr>
          <p:nvPr>
            <p:ph idx="1"/>
          </p:nvPr>
        </p:nvSpPr>
        <p:spPr>
          <a:xfrm>
            <a:off x="152400" y="1175411"/>
            <a:ext cx="8839200" cy="5494896"/>
          </a:xfrm>
        </p:spPr>
        <p:txBody>
          <a:bodyPr>
            <a:normAutofit/>
          </a:bodyPr>
          <a:lstStyle/>
          <a:p>
            <a:pPr algn="just" fontAlgn="auto">
              <a:lnSpc>
                <a:spcPct val="150000"/>
              </a:lnSpc>
              <a:spcBef>
                <a:spcPts val="0"/>
              </a:spcBef>
              <a:spcAft>
                <a:spcPts val="0"/>
              </a:spcAft>
              <a:defRPr/>
            </a:pPr>
            <a:r>
              <a:rPr lang="en-US" sz="1800" dirty="0">
                <a:latin typeface="Arial" panose="020B0604020202020204" pitchFamily="34" charset="0"/>
                <a:cs typeface="Arial" panose="020B0604020202020204" pitchFamily="34" charset="0"/>
              </a:rPr>
              <a:t>As a department, we will continue with our mission to create an enabling environment for business development and support by providing leadership, facilitating strategic partnerships and ensuring small businesses’ engagement in the economic development activities of Tshwane in order to achieve competiveness, job creation, growth and poverty eradication</a:t>
            </a:r>
          </a:p>
          <a:p>
            <a:pPr marL="0" indent="0" algn="just" fontAlgn="auto">
              <a:lnSpc>
                <a:spcPct val="150000"/>
              </a:lnSpc>
              <a:spcBef>
                <a:spcPts val="0"/>
              </a:spcBef>
              <a:spcAft>
                <a:spcPts val="0"/>
              </a:spcAft>
              <a:buNone/>
              <a:defRPr/>
            </a:pPr>
            <a:endParaRPr lang="en-ZA" sz="1800" dirty="0">
              <a:latin typeface="Arial" pitchFamily="34" charset="0"/>
              <a:cs typeface="Arial" pitchFamily="34" charset="0"/>
            </a:endParaRPr>
          </a:p>
          <a:p>
            <a:pPr algn="just" fontAlgn="auto">
              <a:lnSpc>
                <a:spcPct val="150000"/>
              </a:lnSpc>
              <a:spcBef>
                <a:spcPts val="0"/>
              </a:spcBef>
              <a:spcAft>
                <a:spcPts val="0"/>
              </a:spcAft>
              <a:defRPr/>
            </a:pPr>
            <a:r>
              <a:rPr lang="en-ZA" sz="1800" dirty="0">
                <a:latin typeface="Arial" pitchFamily="34" charset="0"/>
                <a:cs typeface="Arial" pitchFamily="34" charset="0"/>
              </a:rPr>
              <a:t>Skills development and entrepreneurship is the future of our city and the country as a whole, hence our investment should be directed to this area:</a:t>
            </a:r>
          </a:p>
          <a:p>
            <a:pPr lvl="1">
              <a:lnSpc>
                <a:spcPct val="150000"/>
              </a:lnSpc>
              <a:buFont typeface="Wingdings" pitchFamily="2" charset="2"/>
              <a:buChar char="Ø"/>
            </a:pPr>
            <a:r>
              <a:rPr lang="en-US" sz="1800" dirty="0">
                <a:latin typeface="Arial" pitchFamily="34" charset="0"/>
                <a:cs typeface="Arial" pitchFamily="34" charset="0"/>
              </a:rPr>
              <a:t>Let’s Leave behind mindset of Entitlement – </a:t>
            </a:r>
            <a:r>
              <a:rPr lang="en-US" sz="1800" i="1" dirty="0">
                <a:latin typeface="Arial" pitchFamily="34" charset="0"/>
                <a:cs typeface="Arial" pitchFamily="34" charset="0"/>
              </a:rPr>
              <a:t>‘Give us work’</a:t>
            </a:r>
          </a:p>
          <a:p>
            <a:pPr lvl="1">
              <a:lnSpc>
                <a:spcPct val="150000"/>
              </a:lnSpc>
              <a:buFont typeface="Wingdings" pitchFamily="2" charset="2"/>
              <a:buChar char="Ø"/>
            </a:pPr>
            <a:r>
              <a:rPr lang="en-US" sz="1800" dirty="0">
                <a:latin typeface="Arial" pitchFamily="34" charset="0"/>
                <a:cs typeface="Arial" pitchFamily="34" charset="0"/>
              </a:rPr>
              <a:t>But encourage a culture of Entrepreneurship</a:t>
            </a:r>
          </a:p>
          <a:p>
            <a:pPr marL="457200" lvl="1" indent="0">
              <a:lnSpc>
                <a:spcPct val="150000"/>
              </a:lnSpc>
              <a:buNone/>
            </a:pPr>
            <a:endParaRPr lang="en-US" sz="1200" b="1" i="1" dirty="0">
              <a:solidFill>
                <a:schemeClr val="accent1"/>
              </a:solidFill>
              <a:latin typeface="Arial" panose="020B0604020202020204" pitchFamily="34" charset="0"/>
              <a:cs typeface="Arial" panose="020B0604020202020204" pitchFamily="34" charset="0"/>
            </a:endParaRPr>
          </a:p>
          <a:p>
            <a:pPr marL="457200" lvl="1" indent="0" algn="ctr">
              <a:buNone/>
            </a:pPr>
            <a:r>
              <a:rPr lang="en-US" sz="2400" b="1" i="1" dirty="0">
                <a:solidFill>
                  <a:srgbClr val="FF0000"/>
                </a:solidFill>
                <a:latin typeface="Arial" panose="020B0604020202020204" pitchFamily="34" charset="0"/>
                <a:cs typeface="Arial" panose="020B0604020202020204" pitchFamily="34" charset="0"/>
              </a:rPr>
              <a:t>Success isn’t given to the deserving……. It’s taken by the ambitious!!!!</a:t>
            </a:r>
          </a:p>
          <a:p>
            <a:pPr algn="just" fontAlgn="auto">
              <a:spcBef>
                <a:spcPts val="0"/>
              </a:spcBef>
              <a:spcAft>
                <a:spcPts val="0"/>
              </a:spcAft>
              <a:buNone/>
              <a:defRPr/>
            </a:pPr>
            <a:endParaRPr lang="en-ZA" dirty="0">
              <a:latin typeface="Arial" pitchFamily="34" charset="0"/>
              <a:cs typeface="Arial" pitchFamily="34" charset="0"/>
            </a:endParaRPr>
          </a:p>
        </p:txBody>
      </p:sp>
    </p:spTree>
    <p:extLst>
      <p:ext uri="{BB962C8B-B14F-4D97-AF65-F5344CB8AC3E}">
        <p14:creationId xmlns:p14="http://schemas.microsoft.com/office/powerpoint/2010/main" val="937760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ctrTitle"/>
          </p:nvPr>
        </p:nvSpPr>
        <p:spPr>
          <a:xfrm>
            <a:off x="684213" y="2133600"/>
            <a:ext cx="7772400" cy="1981200"/>
          </a:xfrm>
        </p:spPr>
        <p:txBody>
          <a:bodyPr>
            <a:normAutofit/>
          </a:bodyPr>
          <a:lstStyle/>
          <a:p>
            <a:r>
              <a:rPr lang="en-ZA" altLang="en-US" sz="4000" dirty="0">
                <a:latin typeface="Arial" panose="020B0604020202020204" pitchFamily="34" charset="0"/>
                <a:cs typeface="Arial" panose="020B0604020202020204" pitchFamily="34" charset="0"/>
              </a:rPr>
              <a:t/>
            </a:r>
            <a:br>
              <a:rPr lang="en-ZA" altLang="en-US" sz="4000" dirty="0">
                <a:latin typeface="Arial" panose="020B0604020202020204" pitchFamily="34" charset="0"/>
                <a:cs typeface="Arial" panose="020B0604020202020204" pitchFamily="34" charset="0"/>
              </a:rPr>
            </a:br>
            <a:r>
              <a:rPr lang="en-ZA" altLang="en-US" sz="4000" dirty="0">
                <a:latin typeface="Arial" panose="020B0604020202020204" pitchFamily="34" charset="0"/>
                <a:cs typeface="Arial" panose="020B0604020202020204" pitchFamily="34" charset="0"/>
              </a:rPr>
              <a:t>I Thank You</a:t>
            </a:r>
          </a:p>
        </p:txBody>
      </p:sp>
      <p:pic>
        <p:nvPicPr>
          <p:cNvPr id="4506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r="6444" b="7651"/>
          <a:stretch>
            <a:fillRect/>
          </a:stretch>
        </p:blipFill>
        <p:spPr bwMode="auto">
          <a:xfrm>
            <a:off x="5181600" y="5589588"/>
            <a:ext cx="1547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7" y="5589588"/>
            <a:ext cx="15827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54952"/>
            <a:ext cx="15843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4" descr="chief-tshwane"/>
          <p:cNvPicPr>
            <a:picLocks noChangeAspect="1" noChangeArrowheads="1"/>
          </p:cNvPicPr>
          <p:nvPr/>
        </p:nvPicPr>
        <p:blipFill>
          <a:blip r:embed="rId5" cstate="print">
            <a:extLst>
              <a:ext uri="{28A0092B-C50C-407E-A947-70E740481C1C}">
                <a14:useLocalDpi xmlns:a14="http://schemas.microsoft.com/office/drawing/2010/main" val="0"/>
              </a:ext>
            </a:extLst>
          </a:blip>
          <a:srcRect l="7367" b="7379"/>
          <a:stretch>
            <a:fillRect/>
          </a:stretch>
        </p:blipFill>
        <p:spPr bwMode="auto">
          <a:xfrm>
            <a:off x="7724343" y="5554952"/>
            <a:ext cx="140335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75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23" y="121920"/>
            <a:ext cx="6919383" cy="809897"/>
          </a:xfrm>
        </p:spPr>
        <p:txBody>
          <a:bodyPr/>
          <a:lstStyle/>
          <a:p>
            <a:r>
              <a:rPr lang="en-US" b="1" dirty="0">
                <a:latin typeface="Nyala"/>
                <a:cs typeface="Arial" panose="020B0604020202020204" pitchFamily="34" charset="0"/>
              </a:rPr>
              <a:t>TABLE OF CONTENTS</a:t>
            </a:r>
          </a:p>
        </p:txBody>
      </p:sp>
      <p:sp>
        <p:nvSpPr>
          <p:cNvPr id="3" name="Content Placeholder 2"/>
          <p:cNvSpPr>
            <a:spLocks noGrp="1"/>
          </p:cNvSpPr>
          <p:nvPr>
            <p:ph idx="1"/>
          </p:nvPr>
        </p:nvSpPr>
        <p:spPr>
          <a:xfrm>
            <a:off x="76200" y="1184366"/>
            <a:ext cx="8991600" cy="5608320"/>
          </a:xfrm>
        </p:spPr>
        <p:txBody>
          <a:bodyPr>
            <a:norm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Overview of the City of Tshwane</a:t>
            </a:r>
          </a:p>
          <a:p>
            <a:pPr marL="457200" indent="-457200">
              <a:buFont typeface="+mj-lt"/>
              <a:buAutoNum type="arabicPeriod"/>
            </a:pPr>
            <a:r>
              <a:rPr lang="en-US" sz="2000" dirty="0">
                <a:latin typeface="Arial" panose="020B0604020202020204" pitchFamily="34" charset="0"/>
                <a:cs typeface="Arial" panose="020B0604020202020204" pitchFamily="34" charset="0"/>
              </a:rPr>
              <a:t>Development Approach</a:t>
            </a:r>
          </a:p>
          <a:p>
            <a:pPr marL="457200" indent="-457200">
              <a:buFont typeface="+mj-lt"/>
              <a:buAutoNum type="arabicPeriod"/>
            </a:pPr>
            <a:r>
              <a:rPr lang="en-US" sz="2000" dirty="0">
                <a:latin typeface="Arial" panose="020B0604020202020204" pitchFamily="34" charset="0"/>
                <a:cs typeface="Arial" panose="020B0604020202020204" pitchFamily="34" charset="0"/>
              </a:rPr>
              <a:t>Strategic Policy Framework</a:t>
            </a:r>
          </a:p>
          <a:p>
            <a:pPr marL="457200" indent="-457200">
              <a:buFont typeface="+mj-lt"/>
              <a:buAutoNum type="arabicPeriod"/>
            </a:pPr>
            <a:r>
              <a:rPr lang="en-US" sz="2000" dirty="0">
                <a:latin typeface="Arial" panose="020B0604020202020204" pitchFamily="34" charset="0"/>
                <a:cs typeface="Arial" panose="020B0604020202020204" pitchFamily="34" charset="0"/>
              </a:rPr>
              <a:t>Roles and Responsibilities of </a:t>
            </a:r>
            <a:r>
              <a:rPr lang="en-US" sz="2000" dirty="0" err="1">
                <a:latin typeface="Arial" panose="020B0604020202020204" pitchFamily="34" charset="0"/>
                <a:cs typeface="Arial" panose="020B0604020202020204" pitchFamily="34" charset="0"/>
              </a:rPr>
              <a:t>CoT</a:t>
            </a:r>
            <a:r>
              <a:rPr lang="en-US" sz="2000" dirty="0">
                <a:latin typeface="Arial" panose="020B0604020202020204" pitchFamily="34" charset="0"/>
                <a:cs typeface="Arial" panose="020B0604020202020204" pitchFamily="34" charset="0"/>
              </a:rPr>
              <a:t> in the informal trading sector</a:t>
            </a:r>
          </a:p>
          <a:p>
            <a:pPr marL="457200" indent="-457200">
              <a:buFont typeface="+mj-lt"/>
              <a:buAutoNum type="arabicPeriod"/>
            </a:pPr>
            <a:r>
              <a:rPr lang="en-US" sz="2000" dirty="0">
                <a:latin typeface="Arial" panose="020B0604020202020204" pitchFamily="34" charset="0"/>
                <a:cs typeface="Arial" panose="020B0604020202020204" pitchFamily="34" charset="0"/>
              </a:rPr>
              <a:t>Types of Informal Traders </a:t>
            </a:r>
          </a:p>
          <a:p>
            <a:pPr marL="457200" indent="-457200">
              <a:buFont typeface="+mj-lt"/>
              <a:buAutoNum type="arabicPeriod"/>
            </a:pPr>
            <a:r>
              <a:rPr lang="en-US" sz="2000" dirty="0">
                <a:latin typeface="Arial" panose="020B0604020202020204" pitchFamily="34" charset="0"/>
                <a:cs typeface="Arial" panose="020B0604020202020204" pitchFamily="34" charset="0"/>
              </a:rPr>
              <a:t>Types of License  </a:t>
            </a:r>
          </a:p>
          <a:p>
            <a:pPr marL="457200" indent="-457200">
              <a:buFont typeface="+mj-lt"/>
              <a:buAutoNum type="arabicPeriod"/>
            </a:pPr>
            <a:r>
              <a:rPr lang="en-US" sz="2000" dirty="0">
                <a:latin typeface="Arial" panose="020B0604020202020204" pitchFamily="34" charset="0"/>
                <a:cs typeface="Arial" panose="020B0604020202020204" pitchFamily="34" charset="0"/>
              </a:rPr>
              <a:t> License Application Requirements </a:t>
            </a:r>
          </a:p>
          <a:p>
            <a:pPr marL="457200" indent="-457200">
              <a:buFont typeface="+mj-lt"/>
              <a:buAutoNum type="arabicPeriod"/>
            </a:pPr>
            <a:r>
              <a:rPr lang="en-US" sz="2000" dirty="0">
                <a:latin typeface="Arial" panose="020B0604020202020204" pitchFamily="34" charset="0"/>
                <a:cs typeface="Arial" panose="020B0604020202020204" pitchFamily="34" charset="0"/>
              </a:rPr>
              <a:t>Challenges of Informal Trading in CBD </a:t>
            </a:r>
          </a:p>
          <a:p>
            <a:pPr marL="457200" indent="-457200">
              <a:buFont typeface="+mj-lt"/>
              <a:buAutoNum type="arabicPeriod"/>
            </a:pPr>
            <a:r>
              <a:rPr lang="en-US" sz="2000" dirty="0">
                <a:latin typeface="Arial" panose="020B0604020202020204" pitchFamily="34" charset="0"/>
                <a:cs typeface="Arial" panose="020B0604020202020204" pitchFamily="34" charset="0"/>
              </a:rPr>
              <a:t>City of Tshwane’s Programme to Support Informal Traders </a:t>
            </a:r>
          </a:p>
          <a:p>
            <a:pPr marL="400050" lvl="1" indent="0">
              <a:buNone/>
            </a:pPr>
            <a:r>
              <a:rPr lang="en-US" sz="1600" dirty="0">
                <a:latin typeface="Arial" panose="020B0604020202020204" pitchFamily="34" charset="0"/>
                <a:cs typeface="Arial" panose="020B0604020202020204" pitchFamily="34" charset="0"/>
              </a:rPr>
              <a:t>10.1. Enterprise Development Pipeline</a:t>
            </a:r>
          </a:p>
          <a:p>
            <a:pPr marL="400050" lvl="1" indent="0">
              <a:buNone/>
            </a:pPr>
            <a:r>
              <a:rPr lang="en-US" sz="1600" dirty="0">
                <a:latin typeface="Arial" panose="020B0604020202020204" pitchFamily="34" charset="0"/>
                <a:cs typeface="Arial" panose="020B0604020202020204" pitchFamily="34" charset="0"/>
              </a:rPr>
              <a:t>10.2. Development Programme </a:t>
            </a:r>
          </a:p>
          <a:p>
            <a:pPr marL="400050" lvl="1" indent="0">
              <a:buNone/>
            </a:pPr>
            <a:r>
              <a:rPr lang="en-US" sz="1600" dirty="0">
                <a:latin typeface="Arial" panose="020B0604020202020204" pitchFamily="34" charset="0"/>
                <a:cs typeface="Arial" panose="020B0604020202020204" pitchFamily="34" charset="0"/>
              </a:rPr>
              <a:t>10.3. Business Support </a:t>
            </a:r>
            <a:r>
              <a:rPr lang="en-US" sz="1600" dirty="0" err="1">
                <a:latin typeface="Arial" panose="020B0604020202020204" pitchFamily="34" charset="0"/>
                <a:cs typeface="Arial" panose="020B0604020202020204" pitchFamily="34" charset="0"/>
              </a:rPr>
              <a:t>Centres</a:t>
            </a:r>
            <a:r>
              <a:rPr lang="en-US" sz="1600" dirty="0">
                <a:latin typeface="Arial" panose="020B0604020202020204" pitchFamily="34" charset="0"/>
                <a:cs typeface="Arial" panose="020B0604020202020204" pitchFamily="34" charset="0"/>
              </a:rPr>
              <a:t> /Hubs</a:t>
            </a:r>
          </a:p>
          <a:p>
            <a:pPr marL="457200" indent="-457200">
              <a:buFont typeface="+mj-lt"/>
              <a:buAutoNum type="arabicPeriod"/>
            </a:pPr>
            <a:r>
              <a:rPr lang="en-US" sz="2000" dirty="0">
                <a:latin typeface="Arial" panose="020B0604020202020204" pitchFamily="34" charset="0"/>
                <a:cs typeface="Arial" panose="020B0604020202020204" pitchFamily="34" charset="0"/>
              </a:rPr>
              <a:t>Planned Infrastructure Projects 2019/20 FY </a:t>
            </a:r>
          </a:p>
          <a:p>
            <a:pPr marL="457200" indent="-457200">
              <a:buFont typeface="+mj-lt"/>
              <a:buAutoNum type="arabicPeriod"/>
            </a:pPr>
            <a:r>
              <a:rPr lang="en-US" sz="2000" dirty="0">
                <a:latin typeface="Arial" panose="020B0604020202020204" pitchFamily="34" charset="0"/>
                <a:cs typeface="Arial" panose="020B0604020202020204" pitchFamily="34" charset="0"/>
              </a:rPr>
              <a:t>Conclusions</a:t>
            </a:r>
          </a:p>
          <a:p>
            <a:pPr marL="457200" indent="-457200">
              <a:buFont typeface="+mj-lt"/>
              <a:buAutoNum type="arabicPeriod"/>
            </a:pPr>
            <a:endParaRPr lang="en-US" dirty="0"/>
          </a:p>
          <a:p>
            <a:pPr marL="0" indent="0">
              <a:buNone/>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298975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68 Unisa SBL PPT Templat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221382"/>
            <a:ext cx="9141257" cy="6858000"/>
          </a:xfrm>
          <a:prstGeom prst="rect">
            <a:avLst/>
          </a:prstGeom>
        </p:spPr>
      </p:pic>
      <p:pic>
        <p:nvPicPr>
          <p:cNvPr id="7" name="Picture 6">
            <a:extLst>
              <a:ext uri="{FF2B5EF4-FFF2-40B4-BE49-F238E27FC236}">
                <a16:creationId xmlns:a16="http://schemas.microsoft.com/office/drawing/2014/main" id="{DDA5FBBE-2053-48C1-8B38-E973C6D91BF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16444" y="5320065"/>
            <a:ext cx="2155556" cy="841781"/>
          </a:xfrm>
          <a:prstGeom prst="rect">
            <a:avLst/>
          </a:prstGeom>
        </p:spPr>
      </p:pic>
      <p:pic>
        <p:nvPicPr>
          <p:cNvPr id="8" name="Picture 7" descr="A close up of a logo&#10;&#10;Description automatically generated">
            <a:extLst>
              <a:ext uri="{FF2B5EF4-FFF2-40B4-BE49-F238E27FC236}">
                <a16:creationId xmlns:a16="http://schemas.microsoft.com/office/drawing/2014/main" id="{A21856BF-5FF4-4B89-BD31-88D98D672FE0}"/>
              </a:ext>
            </a:extLst>
          </p:cNvPr>
          <p:cNvPicPr>
            <a:picLocks noChangeAspect="1"/>
          </p:cNvPicPr>
          <p:nvPr/>
        </p:nvPicPr>
        <p:blipFill rotWithShape="1">
          <a:blip r:embed="rId4"/>
          <a:srcRect l="24064" t="21226" r="25032" b="23280"/>
          <a:stretch/>
        </p:blipFill>
        <p:spPr>
          <a:xfrm>
            <a:off x="1040918" y="4837714"/>
            <a:ext cx="1436813" cy="1174799"/>
          </a:xfrm>
          <a:prstGeom prst="rect">
            <a:avLst/>
          </a:prstGeom>
        </p:spPr>
      </p:pic>
      <p:pic>
        <p:nvPicPr>
          <p:cNvPr id="9" name="Picture 4" descr="logo-ufpb 2.png">
            <a:extLst>
              <a:ext uri="{FF2B5EF4-FFF2-40B4-BE49-F238E27FC236}">
                <a16:creationId xmlns:a16="http://schemas.microsoft.com/office/drawing/2014/main" id="{F54FEE86-15EB-47CE-A636-6CF957DE6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 y="4632621"/>
            <a:ext cx="918761" cy="14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838AA78-2AF1-4056-886D-AD54C1AF4F0C}"/>
              </a:ext>
            </a:extLst>
          </p:cNvPr>
          <p:cNvSpPr txBox="1">
            <a:spLocks/>
          </p:cNvSpPr>
          <p:nvPr/>
        </p:nvSpPr>
        <p:spPr>
          <a:xfrm>
            <a:off x="250258" y="1747360"/>
            <a:ext cx="8633860" cy="27359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1800" dirty="0">
                <a:latin typeface="Arial" panose="020B0604020202020204" pitchFamily="34" charset="0"/>
                <a:cs typeface="Arial" panose="020B0604020202020204" pitchFamily="34" charset="0"/>
              </a:rPr>
              <a:t> </a:t>
            </a:r>
          </a:p>
        </p:txBody>
      </p:sp>
      <p:pic>
        <p:nvPicPr>
          <p:cNvPr id="11" name="Picture 10" descr="A close up of a logo&#10;&#10;Description automatically generated">
            <a:extLst>
              <a:ext uri="{FF2B5EF4-FFF2-40B4-BE49-F238E27FC236}">
                <a16:creationId xmlns:a16="http://schemas.microsoft.com/office/drawing/2014/main" id="{53D4F128-FF46-4076-BD65-72B7AD8C6F5D}"/>
              </a:ext>
            </a:extLst>
          </p:cNvPr>
          <p:cNvPicPr>
            <a:picLocks noChangeAspect="1"/>
          </p:cNvPicPr>
          <p:nvPr/>
        </p:nvPicPr>
        <p:blipFill>
          <a:blip r:embed="rId6"/>
          <a:stretch>
            <a:fillRect/>
          </a:stretch>
        </p:blipFill>
        <p:spPr>
          <a:xfrm>
            <a:off x="4433212" y="5528803"/>
            <a:ext cx="2410040" cy="615999"/>
          </a:xfrm>
          <a:prstGeom prst="rect">
            <a:avLst/>
          </a:prstGeom>
        </p:spPr>
      </p:pic>
      <p:pic>
        <p:nvPicPr>
          <p:cNvPr id="13" name="Content Placeholder 4"/>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9625" y="948022"/>
            <a:ext cx="4581625" cy="3675890"/>
          </a:xfrm>
        </p:spPr>
      </p:pic>
      <p:sp>
        <p:nvSpPr>
          <p:cNvPr id="15" name="Title 1"/>
          <p:cNvSpPr>
            <a:spLocks noGrp="1"/>
          </p:cNvSpPr>
          <p:nvPr>
            <p:ph type="title"/>
          </p:nvPr>
        </p:nvSpPr>
        <p:spPr>
          <a:xfrm>
            <a:off x="9236" y="38501"/>
            <a:ext cx="8874882" cy="760188"/>
          </a:xfrm>
        </p:spPr>
        <p:txBody>
          <a:bodyPr>
            <a:noAutofit/>
          </a:bodyPr>
          <a:lstStyle/>
          <a:p>
            <a:r>
              <a:rPr lang="en-US" sz="3600" b="1" dirty="0">
                <a:latin typeface="Arial" panose="020B0604020202020204" pitchFamily="34" charset="0"/>
                <a:cs typeface="Arial" panose="020B0604020202020204" pitchFamily="34" charset="0"/>
              </a:rPr>
              <a:t>OVERVIEW OF THE CITY OF TSHWANE</a:t>
            </a:r>
          </a:p>
        </p:txBody>
      </p:sp>
      <p:sp>
        <p:nvSpPr>
          <p:cNvPr id="3" name="TextBox 2"/>
          <p:cNvSpPr txBox="1"/>
          <p:nvPr/>
        </p:nvSpPr>
        <p:spPr>
          <a:xfrm>
            <a:off x="250259" y="2515295"/>
            <a:ext cx="790660" cy="923330"/>
          </a:xfrm>
          <a:prstGeom prst="rect">
            <a:avLst/>
          </a:prstGeom>
          <a:noFill/>
        </p:spPr>
        <p:txBody>
          <a:bodyPr wrap="square" rtlCol="0">
            <a:spAutoFit/>
          </a:bodyPr>
          <a:lstStyle/>
          <a:p>
            <a:r>
              <a:rPr lang="en-US" b="1" dirty="0">
                <a:solidFill>
                  <a:srgbClr val="FFC000"/>
                </a:solidFill>
              </a:rPr>
              <a:t>Pressure Points</a:t>
            </a:r>
          </a:p>
        </p:txBody>
      </p:sp>
      <p:sp>
        <p:nvSpPr>
          <p:cNvPr id="6" name="TextBox 5"/>
          <p:cNvSpPr txBox="1"/>
          <p:nvPr/>
        </p:nvSpPr>
        <p:spPr>
          <a:xfrm>
            <a:off x="4584368" y="1010827"/>
            <a:ext cx="4419164" cy="3893374"/>
          </a:xfrm>
          <a:prstGeom prst="rect">
            <a:avLst/>
          </a:prstGeom>
          <a:noFill/>
        </p:spPr>
        <p:txBody>
          <a:bodyPr wrap="square" rtlCol="0">
            <a:spAutoFit/>
          </a:bodyPr>
          <a:lstStyle/>
          <a:p>
            <a:pPr algn="just"/>
            <a:r>
              <a:rPr lang="en-GB" sz="1300" b="1" dirty="0">
                <a:latin typeface="Arial" panose="020B0604020202020204" pitchFamily="34" charset="0"/>
                <a:cs typeface="Arial" panose="020B0604020202020204" pitchFamily="34" charset="0"/>
              </a:rPr>
              <a:t>IDP Strategic objective </a:t>
            </a:r>
          </a:p>
          <a:p>
            <a:pPr lvl="1" algn="just"/>
            <a:r>
              <a:rPr lang="en-GB" sz="1300" dirty="0">
                <a:latin typeface="Arial" panose="020B0604020202020204" pitchFamily="34" charset="0"/>
                <a:cs typeface="Arial" panose="020B0604020202020204" pitchFamily="34" charset="0"/>
              </a:rPr>
              <a:t>“Facilitating Economic Growth and Job Creation”</a:t>
            </a:r>
          </a:p>
          <a:p>
            <a:pPr lvl="1" algn="just"/>
            <a:endParaRPr lang="en-GB"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Economic Development and Spatial Planning Department: Vision</a:t>
            </a:r>
          </a:p>
          <a:p>
            <a:pPr lvl="1"/>
            <a:r>
              <a:rPr lang="en-US" sz="1300" dirty="0">
                <a:latin typeface="Arial" panose="020B0604020202020204" pitchFamily="34" charset="0"/>
                <a:cs typeface="Arial" panose="020B0604020202020204" pitchFamily="34" charset="0"/>
              </a:rPr>
              <a:t>“To lead the City of Tshwane integrated planning by maximizing spatial efficiencies for inclusive economic</a:t>
            </a:r>
          </a:p>
          <a:p>
            <a:pPr lvl="1"/>
            <a:r>
              <a:rPr lang="en-US" sz="1300" dirty="0">
                <a:latin typeface="Arial" panose="020B0604020202020204" pitchFamily="34" charset="0"/>
                <a:cs typeface="Arial" panose="020B0604020202020204" pitchFamily="34" charset="0"/>
              </a:rPr>
              <a:t>         growth”</a:t>
            </a:r>
          </a:p>
          <a:p>
            <a:pPr lvl="1"/>
            <a:endParaRPr lang="en-US" sz="1300" dirty="0">
              <a:latin typeface="Arial" panose="020B0604020202020204" pitchFamily="34" charset="0"/>
              <a:cs typeface="Arial" panose="020B0604020202020204" pitchFamily="34" charset="0"/>
            </a:endParaRPr>
          </a:p>
          <a:p>
            <a:pPr algn="just"/>
            <a:r>
              <a:rPr lang="en-GB" sz="1300" b="1" dirty="0">
                <a:latin typeface="Arial" panose="020B0604020202020204" pitchFamily="34" charset="0"/>
                <a:cs typeface="Arial" panose="020B0604020202020204" pitchFamily="34" charset="0"/>
              </a:rPr>
              <a:t>Functional Areas (Economic Development Division)</a:t>
            </a:r>
          </a:p>
          <a:p>
            <a:pPr lvl="1" algn="just"/>
            <a:r>
              <a:rPr lang="en-GB" sz="1300" dirty="0">
                <a:latin typeface="Arial" panose="020B0604020202020204" pitchFamily="34" charset="0"/>
                <a:cs typeface="Arial" panose="020B0604020202020204" pitchFamily="34" charset="0"/>
              </a:rPr>
              <a:t>SMME Support and Development</a:t>
            </a:r>
          </a:p>
          <a:p>
            <a:pPr lvl="1" algn="just"/>
            <a:r>
              <a:rPr lang="en-GB" sz="1300" dirty="0">
                <a:latin typeface="Arial" panose="020B0604020202020204" pitchFamily="34" charset="0"/>
                <a:cs typeface="Arial" panose="020B0604020202020204" pitchFamily="34" charset="0"/>
              </a:rPr>
              <a:t>Cooperatives Support and Development</a:t>
            </a:r>
          </a:p>
          <a:p>
            <a:pPr lvl="1" algn="just"/>
            <a:r>
              <a:rPr lang="en-GB" sz="1300" dirty="0">
                <a:latin typeface="Arial" panose="020B0604020202020204" pitchFamily="34" charset="0"/>
                <a:cs typeface="Arial" panose="020B0604020202020204" pitchFamily="34" charset="0"/>
              </a:rPr>
              <a:t>Sector Development and Support</a:t>
            </a:r>
          </a:p>
          <a:p>
            <a:pPr lvl="1" algn="just"/>
            <a:r>
              <a:rPr lang="en-GB" sz="1300" dirty="0">
                <a:latin typeface="Arial" panose="020B0604020202020204" pitchFamily="34" charset="0"/>
                <a:cs typeface="Arial" panose="020B0604020202020204" pitchFamily="34" charset="0"/>
              </a:rPr>
              <a:t>Trade and Investment Facilitation and Business Retention &amp; Expansion (BR&amp;E)/ Aftercare</a:t>
            </a:r>
          </a:p>
          <a:p>
            <a:pPr lvl="1" algn="just"/>
            <a:r>
              <a:rPr lang="en-GB" sz="1300" dirty="0">
                <a:latin typeface="Arial" panose="020B0604020202020204" pitchFamily="34" charset="0"/>
                <a:cs typeface="Arial" panose="020B0604020202020204" pitchFamily="34" charset="0"/>
              </a:rPr>
              <a:t>Business Regulation and Compliance</a:t>
            </a:r>
          </a:p>
          <a:p>
            <a:pPr lvl="1"/>
            <a:endParaRPr lang="en-US" sz="1300" dirty="0">
              <a:latin typeface="Arial" panose="020B0604020202020204" pitchFamily="34" charset="0"/>
              <a:cs typeface="Arial" panose="020B0604020202020204" pitchFamily="34" charset="0"/>
            </a:endParaRPr>
          </a:p>
          <a:p>
            <a:pPr lvl="1"/>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7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7391400" cy="765175"/>
          </a:xfrm>
        </p:spPr>
        <p:txBody>
          <a:bodyPr>
            <a:normAutofit/>
          </a:bodyPr>
          <a:lstStyle/>
          <a:p>
            <a:r>
              <a:rPr lang="en-ZA" altLang="en-US" sz="3600" b="1" dirty="0">
                <a:latin typeface="Nyala"/>
                <a:cs typeface="Arial" panose="020B0604020202020204" pitchFamily="34" charset="0"/>
              </a:rPr>
              <a:t>DEVELOPMENTAL APPROACH</a:t>
            </a:r>
          </a:p>
        </p:txBody>
      </p:sp>
      <p:sp>
        <p:nvSpPr>
          <p:cNvPr id="7171" name="Content Placeholder 2"/>
          <p:cNvSpPr>
            <a:spLocks noGrp="1"/>
          </p:cNvSpPr>
          <p:nvPr>
            <p:ph idx="1"/>
          </p:nvPr>
        </p:nvSpPr>
        <p:spPr>
          <a:xfrm>
            <a:off x="0" y="1039528"/>
            <a:ext cx="9047747" cy="5342222"/>
          </a:xfrm>
        </p:spPr>
        <p:txBody>
          <a:bodyPr/>
          <a:lstStyle/>
          <a:p>
            <a:pPr algn="just"/>
            <a:r>
              <a:rPr lang="en-GB" altLang="en-US" sz="2000" dirty="0">
                <a:latin typeface="Arial" panose="020B0604020202020204" pitchFamily="34" charset="0"/>
                <a:cs typeface="Arial" panose="020B0604020202020204" pitchFamily="34" charset="0"/>
              </a:rPr>
              <a:t>As a developmental local municipality, the City of Tshwane has acknowledged its obligation and responsibility to ensure that the </a:t>
            </a:r>
            <a:r>
              <a:rPr lang="en-GB" altLang="en-US" sz="2000" b="1" u="sng" dirty="0">
                <a:solidFill>
                  <a:srgbClr val="0070C0"/>
                </a:solidFill>
                <a:latin typeface="Arial" panose="020B0604020202020204" pitchFamily="34" charset="0"/>
                <a:cs typeface="Arial" panose="020B0604020202020204" pitchFamily="34" charset="0"/>
              </a:rPr>
              <a:t>City’s economic trajectory is firmly poised to effectively redress the primary challenges of underdevelopment, poverty and unemployment </a:t>
            </a:r>
            <a:r>
              <a:rPr lang="en-GB" altLang="en-US" sz="2000" dirty="0">
                <a:latin typeface="Arial" panose="020B0604020202020204" pitchFamily="34" charset="0"/>
                <a:cs typeface="Arial" panose="020B0604020202020204" pitchFamily="34" charset="0"/>
              </a:rPr>
              <a:t>that continues to ravage our communities. </a:t>
            </a:r>
          </a:p>
          <a:p>
            <a:pPr algn="just"/>
            <a:endParaRPr lang="en-ZA" altLang="en-US" sz="2000" dirty="0">
              <a:latin typeface="Arial" panose="020B0604020202020204" pitchFamily="34" charset="0"/>
              <a:cs typeface="Arial" panose="020B0604020202020204" pitchFamily="34" charset="0"/>
            </a:endParaRPr>
          </a:p>
          <a:p>
            <a:pPr algn="just"/>
            <a:r>
              <a:rPr lang="en-GB" altLang="en-US" sz="2000" dirty="0">
                <a:latin typeface="Arial" panose="020B0604020202020204" pitchFamily="34" charset="0"/>
                <a:cs typeface="Arial" panose="020B0604020202020204" pitchFamily="34" charset="0"/>
              </a:rPr>
              <a:t>As a result, we seek to ensure that the City passes the litmus test by ensuring that its </a:t>
            </a:r>
            <a:r>
              <a:rPr lang="en-GB" altLang="en-US" sz="2000" b="1" u="sng" dirty="0">
                <a:solidFill>
                  <a:srgbClr val="0070C0"/>
                </a:solidFill>
                <a:latin typeface="Arial" panose="020B0604020202020204" pitchFamily="34" charset="0"/>
                <a:cs typeface="Arial" panose="020B0604020202020204" pitchFamily="34" charset="0"/>
              </a:rPr>
              <a:t>economic empowerment and emancipation strategies are symbiotic</a:t>
            </a:r>
            <a:r>
              <a:rPr lang="en-GB" altLang="en-US" sz="2000" dirty="0">
                <a:latin typeface="Arial" panose="020B0604020202020204" pitchFamily="34" charset="0"/>
                <a:cs typeface="Arial" panose="020B0604020202020204" pitchFamily="34" charset="0"/>
              </a:rPr>
              <a:t> in order to systematically uproot unemployment, underdevelopment and poverty from its very core. </a:t>
            </a:r>
          </a:p>
          <a:p>
            <a:pPr marL="0" indent="0" algn="just">
              <a:buNone/>
            </a:pPr>
            <a:endParaRPr lang="en-GB" altLang="en-US" sz="2000" dirty="0">
              <a:latin typeface="Arial" panose="020B0604020202020204" pitchFamily="34" charset="0"/>
              <a:cs typeface="Arial" panose="020B0604020202020204" pitchFamily="34" charset="0"/>
            </a:endParaRPr>
          </a:p>
          <a:p>
            <a:pPr algn="just"/>
            <a:r>
              <a:rPr lang="en-GB" altLang="en-US" sz="2000" dirty="0">
                <a:latin typeface="Arial" panose="020B0604020202020204" pitchFamily="34" charset="0"/>
                <a:cs typeface="Arial" panose="020B0604020202020204" pitchFamily="34" charset="0"/>
              </a:rPr>
              <a:t>We believe that, the </a:t>
            </a:r>
            <a:r>
              <a:rPr lang="en-GB" altLang="en-US" sz="2000" b="1" u="sng" dirty="0">
                <a:solidFill>
                  <a:srgbClr val="0070C0"/>
                </a:solidFill>
                <a:latin typeface="Arial" panose="020B0604020202020204" pitchFamily="34" charset="0"/>
                <a:cs typeface="Arial" panose="020B0604020202020204" pitchFamily="34" charset="0"/>
              </a:rPr>
              <a:t>more people we lift from the trappings of absolute poverty, the faster we would be able to grow the economy</a:t>
            </a:r>
            <a:r>
              <a:rPr lang="en-GB" altLang="en-US" sz="2000" dirty="0">
                <a:latin typeface="Arial" panose="020B0604020202020204" pitchFamily="34" charset="0"/>
                <a:cs typeface="Arial" panose="020B0604020202020204" pitchFamily="34" charset="0"/>
              </a:rPr>
              <a:t>. </a:t>
            </a:r>
            <a:endParaRPr lang="en-ZA" alt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quarter" idx="10"/>
          </p:nvPr>
        </p:nvSpPr>
        <p:spPr/>
        <p:txBody>
          <a:bodyPr/>
          <a:lstStyle/>
          <a:p>
            <a:pPr>
              <a:defRPr/>
            </a:pPr>
            <a:fld id="{747FC94E-C633-4D5A-9100-6328B1545756}" type="datetime1">
              <a:rPr lang="en-ZA"/>
              <a:pPr>
                <a:defRPr/>
              </a:pPr>
              <a:t>2020/01/16</a:t>
            </a:fld>
            <a:endParaRPr lang="en-ZA"/>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A7FF660-2603-4F75-B79B-7D65B554B5BA}" type="slidenum">
              <a:rPr lang="en-ZA" altLang="en-US">
                <a:solidFill>
                  <a:srgbClr val="898989"/>
                </a:solidFill>
              </a:rPr>
              <a:pPr/>
              <a:t>5</a:t>
            </a:fld>
            <a:endParaRPr lang="en-ZA" altLang="en-US">
              <a:solidFill>
                <a:srgbClr val="898989"/>
              </a:solidFill>
            </a:endParaRPr>
          </a:p>
        </p:txBody>
      </p:sp>
    </p:spTree>
    <p:extLst>
      <p:ext uri="{BB962C8B-B14F-4D97-AF65-F5344CB8AC3E}">
        <p14:creationId xmlns:p14="http://schemas.microsoft.com/office/powerpoint/2010/main" val="146508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67377"/>
            <a:ext cx="7669211" cy="765175"/>
          </a:xfrm>
        </p:spPr>
        <p:txBody>
          <a:bodyPr rtlCol="0">
            <a:normAutofit fontScale="90000"/>
          </a:bodyPr>
          <a:lstStyle/>
          <a:p>
            <a:pPr fontAlgn="auto">
              <a:spcAft>
                <a:spcPts val="0"/>
              </a:spcAft>
              <a:defRPr/>
            </a:pPr>
            <a:r>
              <a:rPr lang="en-ZA" b="1" dirty="0"/>
              <a:t/>
            </a:r>
            <a:br>
              <a:rPr lang="en-ZA" b="1" dirty="0"/>
            </a:br>
            <a:r>
              <a:rPr lang="en-ZA" sz="3600" b="1" dirty="0">
                <a:latin typeface="Arial" pitchFamily="34" charset="0"/>
                <a:cs typeface="Arial" pitchFamily="34" charset="0"/>
              </a:rPr>
              <a:t>STRATEGIC POLICY FRAMEWORK</a:t>
            </a:r>
            <a:r>
              <a:rPr lang="en-ZA" dirty="0">
                <a:latin typeface="Arial" pitchFamily="34" charset="0"/>
                <a:cs typeface="Arial" pitchFamily="34" charset="0"/>
              </a:rPr>
              <a:t/>
            </a:r>
            <a:br>
              <a:rPr lang="en-ZA" dirty="0">
                <a:latin typeface="Arial" pitchFamily="34" charset="0"/>
                <a:cs typeface="Arial" pitchFamily="34" charset="0"/>
              </a:rPr>
            </a:br>
            <a:endParaRPr lang="en-ZA" dirty="0">
              <a:latin typeface="Arial" pitchFamily="34" charset="0"/>
              <a:cs typeface="Arial" pitchFamily="34" charset="0"/>
            </a:endParaRPr>
          </a:p>
        </p:txBody>
      </p:sp>
      <p:sp>
        <p:nvSpPr>
          <p:cNvPr id="8195" name="Content Placeholder 2"/>
          <p:cNvSpPr>
            <a:spLocks noGrp="1"/>
          </p:cNvSpPr>
          <p:nvPr>
            <p:ph idx="1"/>
          </p:nvPr>
        </p:nvSpPr>
        <p:spPr>
          <a:xfrm>
            <a:off x="18473" y="1087655"/>
            <a:ext cx="9144000" cy="5581433"/>
          </a:xfrm>
        </p:spPr>
        <p:txBody>
          <a:bodyPr>
            <a:normAutofit fontScale="92500" lnSpcReduction="20000"/>
          </a:bodyPr>
          <a:lstStyle/>
          <a:p>
            <a:pPr algn="just">
              <a:spcBef>
                <a:spcPct val="0"/>
              </a:spcBef>
            </a:pPr>
            <a:r>
              <a:rPr lang="en-ZA" altLang="en-US" sz="1600" b="1" dirty="0">
                <a:latin typeface="Arial" panose="020B0604020202020204" pitchFamily="34" charset="0"/>
                <a:cs typeface="Arial" panose="020B0604020202020204" pitchFamily="34" charset="0"/>
              </a:rPr>
              <a:t>National Development Plan - </a:t>
            </a:r>
            <a:r>
              <a:rPr lang="en-ZA" sz="1600" dirty="0">
                <a:latin typeface="Arial" panose="020B0604020202020204" pitchFamily="34" charset="0"/>
                <a:cs typeface="Arial" panose="020B0604020202020204" pitchFamily="34" charset="0"/>
              </a:rPr>
              <a:t>aims to eliminate poverty and reduce inequality by 2030.</a:t>
            </a:r>
          </a:p>
          <a:p>
            <a:pPr marL="0" indent="0" algn="just">
              <a:spcBef>
                <a:spcPct val="0"/>
              </a:spcBef>
              <a:buNone/>
            </a:pPr>
            <a:endParaRPr lang="en-ZA" altLang="en-US" sz="1600" b="1" dirty="0">
              <a:latin typeface="Arial" panose="020B0604020202020204" pitchFamily="34" charset="0"/>
              <a:cs typeface="Arial" panose="020B0604020202020204" pitchFamily="34" charset="0"/>
            </a:endParaRPr>
          </a:p>
          <a:p>
            <a:pPr algn="just">
              <a:spcBef>
                <a:spcPct val="0"/>
              </a:spcBef>
            </a:pPr>
            <a:r>
              <a:rPr lang="en-ZA" altLang="en-US" sz="1600" b="1" dirty="0">
                <a:latin typeface="Arial" panose="020B0604020202020204" pitchFamily="34" charset="0"/>
                <a:cs typeface="Arial" panose="020B0604020202020204" pitchFamily="34" charset="0"/>
              </a:rPr>
              <a:t>New Growth Path: </a:t>
            </a:r>
            <a:r>
              <a:rPr lang="en-ZA" altLang="en-US" sz="1600" dirty="0">
                <a:latin typeface="Arial" panose="020B0604020202020204" pitchFamily="34" charset="0"/>
                <a:cs typeface="Arial" panose="020B0604020202020204" pitchFamily="34" charset="0"/>
              </a:rPr>
              <a:t>The new growth path is aimed creating 5 million jobs over 10 years to address unemployment, inequality and poverty by unlocking employment opportunities in South Africa's private sector by forming partnerships between key social players, business and government to address structural challenges in the economy.</a:t>
            </a:r>
          </a:p>
          <a:p>
            <a:pPr algn="just">
              <a:spcBef>
                <a:spcPct val="0"/>
              </a:spcBef>
            </a:pPr>
            <a:endParaRPr lang="en-ZA" altLang="en-US" sz="1600" b="1" dirty="0">
              <a:latin typeface="Arial" panose="020B0604020202020204" pitchFamily="34" charset="0"/>
              <a:cs typeface="Arial" panose="020B0604020202020204" pitchFamily="34" charset="0"/>
            </a:endParaRPr>
          </a:p>
          <a:p>
            <a:pPr algn="just">
              <a:spcBef>
                <a:spcPct val="0"/>
              </a:spcBef>
            </a:pPr>
            <a:r>
              <a:rPr lang="en-ZA" altLang="en-US" sz="1600" b="1" dirty="0">
                <a:latin typeface="Arial" panose="020B0604020202020204" pitchFamily="34" charset="0"/>
                <a:cs typeface="Arial" panose="020B0604020202020204" pitchFamily="34" charset="0"/>
              </a:rPr>
              <a:t>IPAP: </a:t>
            </a:r>
            <a:r>
              <a:rPr lang="en-ZA" altLang="en-US" sz="1600" dirty="0">
                <a:latin typeface="Arial" panose="020B0604020202020204" pitchFamily="34" charset="0"/>
                <a:cs typeface="Arial" panose="020B0604020202020204" pitchFamily="34" charset="0"/>
              </a:rPr>
              <a:t>IPAP  is a policy and action plan designed to help build South Africa’s industrial base in critical sectors of production and value-added manufacturing by focusing on labour-intensive industries.</a:t>
            </a:r>
          </a:p>
          <a:p>
            <a:pPr marL="0" indent="0" algn="just">
              <a:spcBef>
                <a:spcPct val="0"/>
              </a:spcBef>
              <a:buNone/>
            </a:pPr>
            <a:endParaRPr lang="en-ZA" altLang="en-US" sz="1600" b="1" dirty="0">
              <a:latin typeface="Arial" panose="020B0604020202020204" pitchFamily="34" charset="0"/>
              <a:cs typeface="Arial" panose="020B0604020202020204" pitchFamily="34" charset="0"/>
            </a:endParaRPr>
          </a:p>
          <a:p>
            <a:pPr algn="just">
              <a:spcBef>
                <a:spcPct val="0"/>
              </a:spcBef>
            </a:pPr>
            <a:r>
              <a:rPr lang="en-US" sz="1600" b="1" dirty="0">
                <a:solidFill>
                  <a:prstClr val="black"/>
                </a:solidFill>
                <a:latin typeface="Arial" panose="020B0604020202020204" pitchFamily="34" charset="0"/>
                <a:cs typeface="Arial" panose="020B0604020202020204" pitchFamily="34" charset="0"/>
              </a:rPr>
              <a:t>Business Act of 71 of 1991 – </a:t>
            </a:r>
            <a:r>
              <a:rPr lang="en-US" sz="1600" dirty="0">
                <a:solidFill>
                  <a:prstClr val="black"/>
                </a:solidFill>
                <a:latin typeface="Arial" panose="020B0604020202020204" pitchFamily="34" charset="0"/>
                <a:cs typeface="Arial" panose="020B0604020202020204" pitchFamily="34" charset="0"/>
              </a:rPr>
              <a:t>Provides for licensing &amp; carrying on of business and shop hours, to make certain provision regarding licensing and carrying on of business</a:t>
            </a:r>
          </a:p>
          <a:p>
            <a:pPr algn="just">
              <a:spcBef>
                <a:spcPct val="0"/>
              </a:spcBef>
            </a:pPr>
            <a:endParaRPr lang="en-US" sz="1600" b="1" dirty="0">
              <a:solidFill>
                <a:prstClr val="black"/>
              </a:solidFill>
              <a:latin typeface="Arial" panose="020B0604020202020204" pitchFamily="34" charset="0"/>
              <a:cs typeface="Arial" panose="020B0604020202020204" pitchFamily="34" charset="0"/>
            </a:endParaRPr>
          </a:p>
          <a:p>
            <a:pPr algn="just">
              <a:spcBef>
                <a:spcPct val="0"/>
              </a:spcBef>
            </a:pPr>
            <a:r>
              <a:rPr lang="en-US" sz="1600" b="1" dirty="0">
                <a:solidFill>
                  <a:prstClr val="black"/>
                </a:solidFill>
                <a:latin typeface="Arial" panose="020B0604020202020204" pitchFamily="34" charset="0"/>
                <a:cs typeface="Arial" panose="020B0604020202020204" pitchFamily="34" charset="0"/>
              </a:rPr>
              <a:t>Cooperatives amendment bill of Act 2005 – </a:t>
            </a:r>
            <a:r>
              <a:rPr lang="en-US" sz="1600" dirty="0">
                <a:solidFill>
                  <a:prstClr val="black"/>
                </a:solidFill>
                <a:latin typeface="Arial" panose="020B0604020202020204" pitchFamily="34" charset="0"/>
                <a:cs typeface="Arial" panose="020B0604020202020204" pitchFamily="34" charset="0"/>
              </a:rPr>
              <a:t>provides for the formation and registration of co-operatives</a:t>
            </a:r>
          </a:p>
          <a:p>
            <a:pPr algn="just">
              <a:spcBef>
                <a:spcPct val="0"/>
              </a:spcBef>
            </a:pPr>
            <a:endParaRPr lang="en-US" sz="1600" b="1" dirty="0">
              <a:solidFill>
                <a:prstClr val="black"/>
              </a:solidFill>
              <a:latin typeface="Arial" panose="020B0604020202020204" pitchFamily="34" charset="0"/>
              <a:cs typeface="Arial" panose="020B0604020202020204" pitchFamily="34" charset="0"/>
            </a:endParaRPr>
          </a:p>
          <a:p>
            <a:pPr marL="0" indent="0" algn="just">
              <a:spcBef>
                <a:spcPct val="0"/>
              </a:spcBef>
              <a:buNone/>
            </a:pPr>
            <a:endParaRPr lang="en-US" sz="1600" b="1" dirty="0">
              <a:solidFill>
                <a:prstClr val="black"/>
              </a:solidFill>
              <a:latin typeface="Arial" panose="020B0604020202020204" pitchFamily="34" charset="0"/>
              <a:cs typeface="Arial" panose="020B0604020202020204" pitchFamily="34" charset="0"/>
            </a:endParaRPr>
          </a:p>
          <a:p>
            <a:pPr algn="just">
              <a:spcBef>
                <a:spcPct val="0"/>
              </a:spcBef>
            </a:pPr>
            <a:r>
              <a:rPr lang="en-US" sz="1600" b="1" dirty="0">
                <a:solidFill>
                  <a:prstClr val="black"/>
                </a:solidFill>
                <a:latin typeface="Arial" panose="020B0604020202020204" pitchFamily="34" charset="0"/>
                <a:cs typeface="Arial" panose="020B0604020202020204" pitchFamily="34" charset="0"/>
              </a:rPr>
              <a:t>Small business Act of 2003) – </a:t>
            </a:r>
            <a:r>
              <a:rPr lang="en-US" sz="1600" dirty="0">
                <a:solidFill>
                  <a:prstClr val="black"/>
                </a:solidFill>
                <a:latin typeface="Arial" panose="020B0604020202020204" pitchFamily="34" charset="0"/>
                <a:cs typeface="Arial" panose="020B0604020202020204" pitchFamily="34" charset="0"/>
              </a:rPr>
              <a:t>regulates the small business environment in South Africa</a:t>
            </a:r>
          </a:p>
          <a:p>
            <a:pPr algn="just">
              <a:spcBef>
                <a:spcPct val="0"/>
              </a:spcBef>
            </a:pPr>
            <a:endParaRPr lang="en-ZA" altLang="en-US" sz="1600" dirty="0">
              <a:latin typeface="Arial" panose="020B0604020202020204" pitchFamily="34" charset="0"/>
              <a:cs typeface="Arial" panose="020B0604020202020204" pitchFamily="34" charset="0"/>
            </a:endParaRPr>
          </a:p>
          <a:p>
            <a:pPr marL="0" indent="0" algn="just">
              <a:spcBef>
                <a:spcPct val="0"/>
              </a:spcBef>
              <a:buNone/>
            </a:pPr>
            <a:endParaRPr lang="en-ZA" altLang="en-US" sz="1600" b="1" dirty="0">
              <a:latin typeface="Arial" panose="020B0604020202020204" pitchFamily="34" charset="0"/>
              <a:cs typeface="Arial" panose="020B0604020202020204" pitchFamily="34" charset="0"/>
            </a:endParaRPr>
          </a:p>
          <a:p>
            <a:pPr algn="just">
              <a:spcBef>
                <a:spcPct val="0"/>
              </a:spcBef>
            </a:pPr>
            <a:r>
              <a:rPr lang="en-ZA" altLang="en-US" sz="1600" b="1" dirty="0">
                <a:latin typeface="Arial" panose="020B0604020202020204" pitchFamily="34" charset="0"/>
                <a:cs typeface="Arial" panose="020B0604020202020204" pitchFamily="34" charset="0"/>
              </a:rPr>
              <a:t>GEGDS: </a:t>
            </a:r>
            <a:r>
              <a:rPr lang="en-ZA" altLang="en-US" sz="1600" dirty="0">
                <a:latin typeface="Arial" panose="020B0604020202020204" pitchFamily="34" charset="0"/>
                <a:cs typeface="Arial" panose="020B0604020202020204" pitchFamily="34" charset="0"/>
              </a:rPr>
              <a:t>GEGDS explains the strategic interventions by which Gauteng will work to make this innovating, green and inclusive economy a reality under 5 pillars are designed to ensure convergence between the economic and social strategies of government, underpinned by environmental strategies to ensure sustainable resource usage.</a:t>
            </a:r>
          </a:p>
          <a:p>
            <a:pPr marL="0" indent="0" algn="just">
              <a:spcBef>
                <a:spcPct val="0"/>
              </a:spcBef>
              <a:buNone/>
            </a:pPr>
            <a:endParaRPr lang="en-ZA" altLang="en-US" sz="1600" dirty="0">
              <a:latin typeface="Arial" panose="020B0604020202020204" pitchFamily="34" charset="0"/>
              <a:cs typeface="Arial" panose="020B0604020202020204" pitchFamily="34" charset="0"/>
            </a:endParaRPr>
          </a:p>
          <a:p>
            <a:pPr algn="just">
              <a:spcBef>
                <a:spcPct val="0"/>
              </a:spcBef>
            </a:pPr>
            <a:r>
              <a:rPr lang="en-ZA" altLang="en-US" sz="1600" b="1" dirty="0">
                <a:latin typeface="Arial" panose="020B0604020202020204" pitchFamily="34" charset="0"/>
                <a:cs typeface="Arial" panose="020B0604020202020204" pitchFamily="34" charset="0"/>
              </a:rPr>
              <a:t>Municipal Strategies:</a:t>
            </a:r>
            <a:r>
              <a:rPr lang="en-ZA" altLang="en-US" sz="1600" dirty="0">
                <a:latin typeface="Arial" panose="020B0604020202020204" pitchFamily="34" charset="0"/>
                <a:cs typeface="Arial" panose="020B0604020202020204" pitchFamily="34" charset="0"/>
              </a:rPr>
              <a:t> Tshwane Investment Strategy; Tshwane Business Retention, Expansion and Attraction strategy, Tshwane Regional Industrial Strategy, Tshwane Small, Medium &amp; Micro Enterprises strategy and Tshwane Cooperatives Development strategy, </a:t>
            </a:r>
            <a:r>
              <a:rPr lang="en-ZA" altLang="en-US" sz="1600" b="1" dirty="0">
                <a:latin typeface="Arial" panose="020B0604020202020204" pitchFamily="34" charset="0"/>
                <a:cs typeface="Arial" panose="020B0604020202020204" pitchFamily="34" charset="0"/>
              </a:rPr>
              <a:t>Street Trading By-Laws</a:t>
            </a:r>
          </a:p>
          <a:p>
            <a:pPr algn="just"/>
            <a:endParaRPr lang="en-ZA"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10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68 Unisa SBL PPT Template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 y="0"/>
            <a:ext cx="9141257" cy="6858000"/>
          </a:xfrm>
          <a:prstGeom prst="rect">
            <a:avLst/>
          </a:prstGeom>
        </p:spPr>
      </p:pic>
      <p:sp>
        <p:nvSpPr>
          <p:cNvPr id="6" name="Title 1"/>
          <p:cNvSpPr txBox="1">
            <a:spLocks/>
          </p:cNvSpPr>
          <p:nvPr/>
        </p:nvSpPr>
        <p:spPr>
          <a:xfrm>
            <a:off x="81815" y="208377"/>
            <a:ext cx="8686800" cy="4934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tx1">
                    <a:lumMod val="75000"/>
                    <a:lumOff val="25000"/>
                  </a:schemeClr>
                </a:solidFill>
                <a:latin typeface="Nyala"/>
                <a:cs typeface="DelargoDT Bold"/>
              </a:rPr>
              <a:t>BACKGROUND AND INTRODUCTION</a:t>
            </a:r>
          </a:p>
        </p:txBody>
      </p:sp>
      <p:pic>
        <p:nvPicPr>
          <p:cNvPr id="7" name="Picture 6">
            <a:extLst>
              <a:ext uri="{FF2B5EF4-FFF2-40B4-BE49-F238E27FC236}">
                <a16:creationId xmlns:a16="http://schemas.microsoft.com/office/drawing/2014/main" id="{DDA5FBBE-2053-48C1-8B38-E973C6D91BF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16444" y="5320065"/>
            <a:ext cx="2155556" cy="841781"/>
          </a:xfrm>
          <a:prstGeom prst="rect">
            <a:avLst/>
          </a:prstGeom>
        </p:spPr>
      </p:pic>
      <p:pic>
        <p:nvPicPr>
          <p:cNvPr id="8" name="Picture 7" descr="A close up of a logo&#10;&#10;Description automatically generated">
            <a:extLst>
              <a:ext uri="{FF2B5EF4-FFF2-40B4-BE49-F238E27FC236}">
                <a16:creationId xmlns:a16="http://schemas.microsoft.com/office/drawing/2014/main" id="{A21856BF-5FF4-4B89-BD31-88D98D672FE0}"/>
              </a:ext>
            </a:extLst>
          </p:cNvPr>
          <p:cNvPicPr>
            <a:picLocks noChangeAspect="1"/>
          </p:cNvPicPr>
          <p:nvPr/>
        </p:nvPicPr>
        <p:blipFill rotWithShape="1">
          <a:blip r:embed="rId4"/>
          <a:srcRect l="24064" t="21226" r="25032" b="23280"/>
          <a:stretch/>
        </p:blipFill>
        <p:spPr>
          <a:xfrm>
            <a:off x="1040918" y="4837714"/>
            <a:ext cx="1436813" cy="1174799"/>
          </a:xfrm>
          <a:prstGeom prst="rect">
            <a:avLst/>
          </a:prstGeom>
        </p:spPr>
      </p:pic>
      <p:pic>
        <p:nvPicPr>
          <p:cNvPr id="9" name="Picture 4" descr="logo-ufpb 2.png">
            <a:extLst>
              <a:ext uri="{FF2B5EF4-FFF2-40B4-BE49-F238E27FC236}">
                <a16:creationId xmlns:a16="http://schemas.microsoft.com/office/drawing/2014/main" id="{F54FEE86-15EB-47CE-A636-6CF957DE6F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 y="4632621"/>
            <a:ext cx="918761" cy="14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838AA78-2AF1-4056-886D-AD54C1AF4F0C}"/>
              </a:ext>
            </a:extLst>
          </p:cNvPr>
          <p:cNvSpPr txBox="1">
            <a:spLocks/>
          </p:cNvSpPr>
          <p:nvPr/>
        </p:nvSpPr>
        <p:spPr>
          <a:xfrm>
            <a:off x="250258" y="1087655"/>
            <a:ext cx="8633860" cy="339563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“Informal trading" </a:t>
            </a:r>
            <a:r>
              <a:rPr lang="en-US" sz="1800" dirty="0">
                <a:latin typeface="Arial" panose="020B0604020202020204" pitchFamily="34" charset="0"/>
                <a:cs typeface="Arial" panose="020B0604020202020204" pitchFamily="34" charset="0"/>
              </a:rPr>
              <a:t>means the selling of any goods or the supply or offer to supply any service for reward as an informal trader in a public road or public space, but does not include the sale of newspapers only;</a:t>
            </a:r>
          </a:p>
          <a:p>
            <a:pPr algn="just"/>
            <a:endParaRPr lang="en-US" sz="1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latin typeface="Arial" panose="020B0604020202020204" pitchFamily="34" charset="0"/>
                <a:cs typeface="Arial" panose="020B0604020202020204" pitchFamily="34" charset="0"/>
              </a:rPr>
              <a:t>Informal trading provides livelihoods, employment and income for about 2.5 million workers and business owners. </a:t>
            </a:r>
          </a:p>
          <a:p>
            <a:pPr algn="just"/>
            <a:endParaRPr lang="en-US" sz="1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latin typeface="Arial" panose="020B0604020202020204" pitchFamily="34" charset="0"/>
                <a:cs typeface="Arial" panose="020B0604020202020204" pitchFamily="34" charset="0"/>
              </a:rPr>
              <a:t>One in every six South Africans who work, work in the informal sector It creates a livelihood opportunities , contribute to alleviating poverty and serves as a buffer between employment and   unemployment</a:t>
            </a:r>
          </a:p>
          <a:p>
            <a:pPr algn="just"/>
            <a:endParaRPr lang="en-US" sz="1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800" dirty="0">
                <a:latin typeface="Arial" panose="020B0604020202020204" pitchFamily="34" charset="0"/>
                <a:cs typeface="Arial" panose="020B0604020202020204" pitchFamily="34" charset="0"/>
              </a:rPr>
              <a:t>Informal trade enterprises contribute 8 to 10 % to GDP </a:t>
            </a:r>
          </a:p>
        </p:txBody>
      </p:sp>
      <p:pic>
        <p:nvPicPr>
          <p:cNvPr id="11" name="Picture 10" descr="A close up of a logo&#10;&#10;Description automatically generated">
            <a:extLst>
              <a:ext uri="{FF2B5EF4-FFF2-40B4-BE49-F238E27FC236}">
                <a16:creationId xmlns:a16="http://schemas.microsoft.com/office/drawing/2014/main" id="{53D4F128-FF46-4076-BD65-72B7AD8C6F5D}"/>
              </a:ext>
            </a:extLst>
          </p:cNvPr>
          <p:cNvPicPr>
            <a:picLocks noChangeAspect="1"/>
          </p:cNvPicPr>
          <p:nvPr/>
        </p:nvPicPr>
        <p:blipFill>
          <a:blip r:embed="rId6"/>
          <a:stretch>
            <a:fillRect/>
          </a:stretch>
        </p:blipFill>
        <p:spPr>
          <a:xfrm>
            <a:off x="4433212" y="5528803"/>
            <a:ext cx="2410040" cy="615999"/>
          </a:xfrm>
          <a:prstGeom prst="rect">
            <a:avLst/>
          </a:prstGeom>
        </p:spPr>
      </p:pic>
    </p:spTree>
    <p:extLst>
      <p:ext uri="{BB962C8B-B14F-4D97-AF65-F5344CB8AC3E}">
        <p14:creationId xmlns:p14="http://schemas.microsoft.com/office/powerpoint/2010/main" val="347862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 y="342014"/>
            <a:ext cx="8229600" cy="1143000"/>
          </a:xfrm>
        </p:spPr>
        <p:txBody>
          <a:bodyPr>
            <a:noAutofit/>
          </a:bodyPr>
          <a:lstStyle/>
          <a:p>
            <a:r>
              <a:rPr lang="en-US" sz="3200" b="1" dirty="0">
                <a:latin typeface="Nyala"/>
              </a:rPr>
              <a:t>ROLES AND RESPONSIBILITIES OF THE CITY OF TSHWANE IN THE INFORMAL TRADING SECTOR</a:t>
            </a:r>
          </a:p>
        </p:txBody>
      </p:sp>
      <p:sp>
        <p:nvSpPr>
          <p:cNvPr id="3" name="Content Placeholder 2"/>
          <p:cNvSpPr>
            <a:spLocks noGrp="1"/>
          </p:cNvSpPr>
          <p:nvPr>
            <p:ph idx="1"/>
          </p:nvPr>
        </p:nvSpPr>
        <p:spPr>
          <a:xfrm>
            <a:off x="110690" y="2070933"/>
            <a:ext cx="8802304" cy="4503122"/>
          </a:xfrm>
        </p:spPr>
        <p:txBody>
          <a:bodyPr>
            <a:normAutofit fontScale="32500" lnSpcReduction="20000"/>
          </a:bodyPr>
          <a:lstStyle/>
          <a:p>
            <a:pPr>
              <a:lnSpc>
                <a:spcPct val="170000"/>
              </a:lnSpc>
            </a:pPr>
            <a:r>
              <a:rPr lang="en-US" sz="5600" dirty="0">
                <a:latin typeface="Arial" panose="020B0604020202020204" pitchFamily="34" charset="0"/>
                <a:cs typeface="Arial" panose="020B0604020202020204" pitchFamily="34" charset="0"/>
              </a:rPr>
              <a:t>Develop the informal trading policies, by-laws and implementation strategies</a:t>
            </a:r>
          </a:p>
          <a:p>
            <a:pPr>
              <a:lnSpc>
                <a:spcPct val="170000"/>
              </a:lnSpc>
            </a:pPr>
            <a:r>
              <a:rPr lang="en-US" sz="5600" dirty="0">
                <a:latin typeface="Arial" panose="020B0604020202020204" pitchFamily="34" charset="0"/>
                <a:cs typeface="Arial" panose="020B0604020202020204" pitchFamily="34" charset="0"/>
              </a:rPr>
              <a:t>To increase contribution of the sector to the economy of Tshwane</a:t>
            </a:r>
          </a:p>
          <a:p>
            <a:pPr>
              <a:lnSpc>
                <a:spcPct val="170000"/>
              </a:lnSpc>
            </a:pPr>
            <a:r>
              <a:rPr lang="en-US" sz="5600" dirty="0">
                <a:latin typeface="Arial" panose="020B0604020202020204" pitchFamily="34" charset="0"/>
                <a:cs typeface="Arial" panose="020B0604020202020204" pitchFamily="34" charset="0"/>
              </a:rPr>
              <a:t>Provision of conducive infrastructure for informal traders</a:t>
            </a:r>
          </a:p>
          <a:p>
            <a:pPr>
              <a:lnSpc>
                <a:spcPct val="170000"/>
              </a:lnSpc>
            </a:pPr>
            <a:r>
              <a:rPr lang="en-US" sz="5600" dirty="0">
                <a:latin typeface="Arial" panose="020B0604020202020204" pitchFamily="34" charset="0"/>
                <a:cs typeface="Arial" panose="020B0604020202020204" pitchFamily="34" charset="0"/>
              </a:rPr>
              <a:t>Regulating informal traders through licensing</a:t>
            </a:r>
          </a:p>
          <a:p>
            <a:pPr>
              <a:lnSpc>
                <a:spcPct val="170000"/>
              </a:lnSpc>
            </a:pPr>
            <a:r>
              <a:rPr lang="en-US" sz="5600" dirty="0">
                <a:latin typeface="Arial" panose="020B0604020202020204" pitchFamily="34" charset="0"/>
                <a:cs typeface="Arial" panose="020B0604020202020204" pitchFamily="34" charset="0"/>
              </a:rPr>
              <a:t>Establish the informal trading management body</a:t>
            </a:r>
          </a:p>
          <a:p>
            <a:pPr>
              <a:lnSpc>
                <a:spcPct val="170000"/>
              </a:lnSpc>
            </a:pPr>
            <a:r>
              <a:rPr lang="en-US" sz="5600" dirty="0">
                <a:latin typeface="Arial" panose="020B0604020202020204" pitchFamily="34" charset="0"/>
                <a:cs typeface="Arial" panose="020B0604020202020204" pitchFamily="34" charset="0"/>
              </a:rPr>
              <a:t>Improve database management for informal traders</a:t>
            </a:r>
          </a:p>
          <a:p>
            <a:pPr>
              <a:lnSpc>
                <a:spcPct val="170000"/>
              </a:lnSpc>
            </a:pPr>
            <a:r>
              <a:rPr lang="en-US" sz="5600" dirty="0">
                <a:latin typeface="Arial" panose="020B0604020202020204" pitchFamily="34" charset="0"/>
                <a:cs typeface="Arial" panose="020B0604020202020204" pitchFamily="34" charset="0"/>
              </a:rPr>
              <a:t>Train and reskill informal traders</a:t>
            </a:r>
          </a:p>
          <a:p>
            <a:pPr>
              <a:lnSpc>
                <a:spcPct val="170000"/>
              </a:lnSpc>
            </a:pPr>
            <a:r>
              <a:rPr lang="en-US" sz="5600" dirty="0">
                <a:latin typeface="Arial" panose="020B0604020202020204" pitchFamily="34" charset="0"/>
                <a:cs typeface="Arial" panose="020B0604020202020204" pitchFamily="34" charset="0"/>
              </a:rPr>
              <a:t>Promote formal and informal business compliance</a:t>
            </a:r>
          </a:p>
          <a:p>
            <a:pPr>
              <a:lnSpc>
                <a:spcPct val="170000"/>
              </a:lnSpc>
            </a:pPr>
            <a:r>
              <a:rPr lang="en-US" sz="5600" dirty="0">
                <a:latin typeface="Arial" panose="020B0604020202020204" pitchFamily="34" charset="0"/>
                <a:cs typeface="Arial" panose="020B0604020202020204" pitchFamily="34" charset="0"/>
              </a:rPr>
              <a:t>Provide defined areas for trading for informal traders</a:t>
            </a:r>
          </a:p>
          <a:p>
            <a:pPr marL="0" indent="0">
              <a:buNone/>
            </a:pPr>
            <a:r>
              <a:rPr lang="en-US" dirty="0"/>
              <a:t> </a:t>
            </a:r>
          </a:p>
        </p:txBody>
      </p:sp>
    </p:spTree>
    <p:extLst>
      <p:ext uri="{BB962C8B-B14F-4D97-AF65-F5344CB8AC3E}">
        <p14:creationId xmlns:p14="http://schemas.microsoft.com/office/powerpoint/2010/main" val="916557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3" y="62905"/>
            <a:ext cx="8229600" cy="1143000"/>
          </a:xfrm>
        </p:spPr>
        <p:txBody>
          <a:bodyPr>
            <a:normAutofit fontScale="90000"/>
          </a:bodyPr>
          <a:lstStyle/>
          <a:p>
            <a:r>
              <a:rPr lang="en-US" b="1" dirty="0">
                <a:latin typeface="Arial" panose="020B0604020202020204" pitchFamily="34" charset="0"/>
                <a:cs typeface="Arial" panose="020B0604020202020204" pitchFamily="34" charset="0"/>
              </a:rPr>
              <a:t>TYPES OF INFORMAL TRADERS </a:t>
            </a:r>
          </a:p>
        </p:txBody>
      </p:sp>
      <p:sp>
        <p:nvSpPr>
          <p:cNvPr id="3" name="Text Placeholder 2"/>
          <p:cNvSpPr>
            <a:spLocks noGrp="1"/>
          </p:cNvSpPr>
          <p:nvPr>
            <p:ph type="body" idx="1"/>
          </p:nvPr>
        </p:nvSpPr>
        <p:spPr>
          <a:xfrm>
            <a:off x="0" y="1520559"/>
            <a:ext cx="2324501" cy="639762"/>
          </a:xfrm>
        </p:spPr>
        <p:txBody>
          <a:bodyPr>
            <a:normAutofit/>
          </a:bodyPr>
          <a:lstStyle/>
          <a:p>
            <a:r>
              <a:rPr lang="en-US" dirty="0"/>
              <a:t>	</a:t>
            </a:r>
            <a:r>
              <a:rPr lang="en-US" sz="2000" dirty="0">
                <a:latin typeface="Arial" panose="020B0604020202020204" pitchFamily="34" charset="0"/>
                <a:cs typeface="Arial" panose="020B0604020202020204" pitchFamily="34" charset="0"/>
              </a:rPr>
              <a:t>Open stalls</a:t>
            </a:r>
            <a:endParaRPr lang="en-US"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2"/>
          </p:nvPr>
        </p:nvPicPr>
        <p:blipFill>
          <a:blip r:embed="rId2"/>
          <a:stretch>
            <a:fillRect/>
          </a:stretch>
        </p:blipFill>
        <p:spPr>
          <a:xfrm>
            <a:off x="206944" y="2292326"/>
            <a:ext cx="1891364" cy="3964095"/>
          </a:xfrm>
          <a:prstGeom prst="rect">
            <a:avLst/>
          </a:prstGeom>
        </p:spPr>
      </p:pic>
      <p:sp>
        <p:nvSpPr>
          <p:cNvPr id="5" name="Text Placeholder 4"/>
          <p:cNvSpPr>
            <a:spLocks noGrp="1"/>
          </p:cNvSpPr>
          <p:nvPr>
            <p:ph type="body" sz="quarter" idx="3"/>
          </p:nvPr>
        </p:nvSpPr>
        <p:spPr>
          <a:xfrm>
            <a:off x="2311468" y="1586562"/>
            <a:ext cx="2136407" cy="639762"/>
          </a:xfrm>
        </p:spPr>
        <p:txBody>
          <a:bodyPr>
            <a:normAutofit fontScale="92500" lnSpcReduction="10000"/>
          </a:bodyPr>
          <a:lstStyle/>
          <a:p>
            <a:pPr algn="ctr"/>
            <a:r>
              <a:rPr lang="en-US" sz="2000" dirty="0">
                <a:latin typeface="Arial" panose="020B0604020202020204" pitchFamily="34" charset="0"/>
                <a:cs typeface="Arial" panose="020B0604020202020204" pitchFamily="34" charset="0"/>
              </a:rPr>
              <a:t>Built stalls /kiosk</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369219" y="2295741"/>
            <a:ext cx="2324502" cy="4038349"/>
          </a:xfrm>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28" y="2292326"/>
            <a:ext cx="2098306" cy="4041764"/>
          </a:xfrm>
          <a:prstGeom prst="rect">
            <a:avLst/>
          </a:prstGeom>
        </p:spPr>
      </p:pic>
      <p:sp>
        <p:nvSpPr>
          <p:cNvPr id="9" name="Text Placeholder 4"/>
          <p:cNvSpPr txBox="1">
            <a:spLocks/>
          </p:cNvSpPr>
          <p:nvPr/>
        </p:nvSpPr>
        <p:spPr>
          <a:xfrm>
            <a:off x="4635969" y="1655979"/>
            <a:ext cx="2725955" cy="639762"/>
          </a:xfrm>
          <a:prstGeom prst="rect">
            <a:avLst/>
          </a:prstGeom>
        </p:spPr>
        <p:txBody>
          <a:bodyPr vert="horz" lIns="91440" tIns="45720" rIns="91440" bIns="45720" rtlCol="0" anchor="b">
            <a:normAutofit fontScale="92500" lnSpcReduction="2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Traffic lights/intersection</a:t>
            </a:r>
          </a:p>
        </p:txBody>
      </p:sp>
      <p:sp>
        <p:nvSpPr>
          <p:cNvPr id="11" name="Text Placeholder 4"/>
          <p:cNvSpPr txBox="1">
            <a:spLocks/>
          </p:cNvSpPr>
          <p:nvPr/>
        </p:nvSpPr>
        <p:spPr>
          <a:xfrm>
            <a:off x="6828925" y="1652564"/>
            <a:ext cx="2725955" cy="63976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Events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382" y="2299156"/>
            <a:ext cx="1735197" cy="3957265"/>
          </a:xfrm>
          <a:prstGeom prst="rect">
            <a:avLst/>
          </a:prstGeom>
        </p:spPr>
      </p:pic>
    </p:spTree>
    <p:extLst>
      <p:ext uri="{BB962C8B-B14F-4D97-AF65-F5344CB8AC3E}">
        <p14:creationId xmlns:p14="http://schemas.microsoft.com/office/powerpoint/2010/main" val="53578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1442</Words>
  <Application>Microsoft Office PowerPoint</Application>
  <PresentationFormat>On-screen Show (4:3)</PresentationFormat>
  <Paragraphs>268</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DelargoDT Bold</vt:lpstr>
      <vt:lpstr>Nyala</vt:lpstr>
      <vt:lpstr>Times New Roman</vt:lpstr>
      <vt:lpstr>Wingdings</vt:lpstr>
      <vt:lpstr>Office Theme</vt:lpstr>
      <vt:lpstr>PowerPoint Presentation</vt:lpstr>
      <vt:lpstr>PowerPoint Presentation</vt:lpstr>
      <vt:lpstr>TABLE OF CONTENTS</vt:lpstr>
      <vt:lpstr>OVERVIEW OF THE CITY OF TSHWANE</vt:lpstr>
      <vt:lpstr>DEVELOPMENTAL APPROACH</vt:lpstr>
      <vt:lpstr> STRATEGIC POLICY FRAMEWORK </vt:lpstr>
      <vt:lpstr>PowerPoint Presentation</vt:lpstr>
      <vt:lpstr>ROLES AND RESPONSIBILITIES OF THE CITY OF TSHWANE IN THE INFORMAL TRADING SECTOR</vt:lpstr>
      <vt:lpstr>TYPES OF INFORMAL TRADERS </vt:lpstr>
      <vt:lpstr>TYPES OF LICENSE</vt:lpstr>
      <vt:lpstr> LICENSE APPLICATION REQUIREMENTS</vt:lpstr>
      <vt:lpstr>CHALLENGES OF INFORMAL TRADING IN THE CBD </vt:lpstr>
      <vt:lpstr>PowerPoint Presentation</vt:lpstr>
      <vt:lpstr>PowerPoint Presentation</vt:lpstr>
      <vt:lpstr>PowerPoint Presentation</vt:lpstr>
      <vt:lpstr>CITY OF TSHWANE’S PROGRAMME TO SUPPORT INFORMAL TRADERS</vt:lpstr>
      <vt:lpstr>ENTERPRISE DEVELOPMENT PIPELINE </vt:lpstr>
      <vt:lpstr>ENTERPRISE DEVELOPMENT PROGRAMME INTERVENTIONS (5)      </vt:lpstr>
      <vt:lpstr>TSHWANE ENTERPRISE   SMALL BUSINESS DEVELOPMENT PROGRAMME   </vt:lpstr>
      <vt:lpstr>BUSINESS SUPPORT CENTRES/ HUBS</vt:lpstr>
      <vt:lpstr> BUSINESS SUPPORT CENTRES/ HUBS SERVICES </vt:lpstr>
      <vt:lpstr> BUSINESS SUPPORT CENTRES/ HUBS SERVICES (2)</vt:lpstr>
      <vt:lpstr>PowerPoint Presentation</vt:lpstr>
      <vt:lpstr>PowerPoint Presentation</vt:lpstr>
      <vt:lpstr>PowerPoint Presentation</vt:lpstr>
      <vt:lpstr>PLANNED INFRASTUCTURE PROJECTS - 2019/20 FY</vt:lpstr>
      <vt:lpstr>CONCLUSION </vt:lpstr>
      <vt:lpstr> I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to go here</dc:title>
  <dc:creator>Erwin</dc:creator>
  <cp:lastModifiedBy>Windows User</cp:lastModifiedBy>
  <cp:revision>45</cp:revision>
  <cp:lastPrinted>2019-09-11T08:52:21Z</cp:lastPrinted>
  <dcterms:created xsi:type="dcterms:W3CDTF">2016-01-20T09:17:13Z</dcterms:created>
  <dcterms:modified xsi:type="dcterms:W3CDTF">2020-01-16T11:19:14Z</dcterms:modified>
</cp:coreProperties>
</file>